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6"/>
  </p:handoutMasterIdLst>
  <p:sldIdLst>
    <p:sldId id="256" r:id="rId2"/>
    <p:sldId id="257" r:id="rId3"/>
    <p:sldId id="259" r:id="rId4"/>
    <p:sldId id="313" r:id="rId5"/>
    <p:sldId id="260" r:id="rId6"/>
    <p:sldId id="300" r:id="rId7"/>
    <p:sldId id="264" r:id="rId8"/>
    <p:sldId id="265" r:id="rId9"/>
    <p:sldId id="301" r:id="rId10"/>
    <p:sldId id="304" r:id="rId11"/>
    <p:sldId id="314" r:id="rId12"/>
    <p:sldId id="306" r:id="rId13"/>
    <p:sldId id="315" r:id="rId14"/>
    <p:sldId id="310" r:id="rId15"/>
    <p:sldId id="316" r:id="rId16"/>
    <p:sldId id="309" r:id="rId17"/>
    <p:sldId id="317" r:id="rId18"/>
    <p:sldId id="307" r:id="rId19"/>
    <p:sldId id="318" r:id="rId20"/>
    <p:sldId id="308" r:id="rId21"/>
    <p:sldId id="319" r:id="rId22"/>
    <p:sldId id="262" r:id="rId23"/>
    <p:sldId id="271" r:id="rId24"/>
    <p:sldId id="274" r:id="rId25"/>
    <p:sldId id="275" r:id="rId26"/>
    <p:sldId id="276" r:id="rId27"/>
    <p:sldId id="292" r:id="rId28"/>
    <p:sldId id="311" r:id="rId29"/>
    <p:sldId id="312" r:id="rId30"/>
    <p:sldId id="288" r:id="rId31"/>
    <p:sldId id="289" r:id="rId32"/>
    <p:sldId id="290" r:id="rId33"/>
    <p:sldId id="291" r:id="rId34"/>
    <p:sldId id="266" r:id="rId35"/>
    <p:sldId id="267" r:id="rId36"/>
    <p:sldId id="268" r:id="rId37"/>
    <p:sldId id="269" r:id="rId38"/>
    <p:sldId id="270" r:id="rId39"/>
    <p:sldId id="272" r:id="rId40"/>
    <p:sldId id="273" r:id="rId41"/>
    <p:sldId id="281" r:id="rId42"/>
    <p:sldId id="282" r:id="rId43"/>
    <p:sldId id="286" r:id="rId44"/>
    <p:sldId id="283" r:id="rId45"/>
    <p:sldId id="284" r:id="rId46"/>
    <p:sldId id="285" r:id="rId47"/>
    <p:sldId id="287" r:id="rId48"/>
    <p:sldId id="293" r:id="rId49"/>
    <p:sldId id="294" r:id="rId50"/>
    <p:sldId id="295" r:id="rId51"/>
    <p:sldId id="297" r:id="rId52"/>
    <p:sldId id="298" r:id="rId53"/>
    <p:sldId id="296" r:id="rId54"/>
    <p:sldId id="299" r:id="rId5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92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>
              <a:defRPr sz="1200"/>
            </a:lvl1pPr>
          </a:lstStyle>
          <a:p>
            <a:fld id="{09E8D9ED-3C8F-4E17-BAF4-89445A231D52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>
              <a:defRPr sz="1200"/>
            </a:lvl1pPr>
          </a:lstStyle>
          <a:p>
            <a:fld id="{6E4EA07F-5112-4228-9144-20C3044D3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8716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69562-6C0E-4D02-8008-30EC5751DB83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B9439-BB83-4410-BE75-FB00F9038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736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69562-6C0E-4D02-8008-30EC5751DB83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B9439-BB83-4410-BE75-FB00F9038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195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69562-6C0E-4D02-8008-30EC5751DB83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B9439-BB83-4410-BE75-FB00F9038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81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69562-6C0E-4D02-8008-30EC5751DB83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B9439-BB83-4410-BE75-FB00F9038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276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69562-6C0E-4D02-8008-30EC5751DB83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B9439-BB83-4410-BE75-FB00F9038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508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69562-6C0E-4D02-8008-30EC5751DB83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B9439-BB83-4410-BE75-FB00F9038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923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69562-6C0E-4D02-8008-30EC5751DB83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B9439-BB83-4410-BE75-FB00F9038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816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69562-6C0E-4D02-8008-30EC5751DB83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B9439-BB83-4410-BE75-FB00F9038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62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69562-6C0E-4D02-8008-30EC5751DB83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B9439-BB83-4410-BE75-FB00F9038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494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69562-6C0E-4D02-8008-30EC5751DB83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B9439-BB83-4410-BE75-FB00F9038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994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69562-6C0E-4D02-8008-30EC5751DB83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B9439-BB83-4410-BE75-FB00F9038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242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069562-6C0E-4D02-8008-30EC5751DB83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6B9439-BB83-4410-BE75-FB00F9038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106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prstClr val="black"/>
                </a:solidFill>
              </a:rPr>
              <a:t>Meningitis/Encephalitis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886200"/>
            <a:ext cx="6400800" cy="1752600"/>
          </a:xfrm>
        </p:spPr>
        <p:txBody>
          <a:bodyPr/>
          <a:lstStyle/>
          <a:p>
            <a:r>
              <a:rPr lang="en-US" b="1" dirty="0" smtClean="0"/>
              <a:t>Dr. Aisha </a:t>
            </a:r>
            <a:r>
              <a:rPr lang="en-US" b="1" dirty="0" err="1" smtClean="0"/>
              <a:t>Alshammary</a:t>
            </a:r>
            <a:endParaRPr lang="en-US" b="1" dirty="0" smtClean="0"/>
          </a:p>
          <a:p>
            <a:pPr lvl="0"/>
            <a:r>
              <a:rPr lang="en-US" sz="2800" dirty="0">
                <a:solidFill>
                  <a:prstClr val="black">
                    <a:tint val="75000"/>
                  </a:prstClr>
                </a:solidFill>
              </a:rPr>
              <a:t>Consultant</a:t>
            </a:r>
          </a:p>
          <a:p>
            <a:r>
              <a:rPr lang="en-US" sz="2800" dirty="0" smtClean="0"/>
              <a:t>Pediatric Infectious Diseases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269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Slides Gram Stain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085850"/>
            <a:ext cx="7696200" cy="5772150"/>
          </a:xfrm>
        </p:spPr>
      </p:pic>
    </p:spTree>
    <p:extLst>
      <p:ext uri="{BB962C8B-B14F-4D97-AF65-F5344CB8AC3E}">
        <p14:creationId xmlns:p14="http://schemas.microsoft.com/office/powerpoint/2010/main" val="42625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GPC in chains: </a:t>
            </a:r>
            <a:r>
              <a:rPr lang="en-US" dirty="0" err="1" smtClean="0"/>
              <a:t>gp</a:t>
            </a:r>
            <a:r>
              <a:rPr lang="en-US" dirty="0" smtClean="0"/>
              <a:t> B strep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085850"/>
            <a:ext cx="7696200" cy="5772150"/>
          </a:xfrm>
        </p:spPr>
      </p:pic>
    </p:spTree>
    <p:extLst>
      <p:ext uri="{BB962C8B-B14F-4D97-AF65-F5344CB8AC3E}">
        <p14:creationId xmlns:p14="http://schemas.microsoft.com/office/powerpoint/2010/main" val="368535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prstClr val="black"/>
                </a:solidFill>
              </a:rPr>
              <a:t>Slides Gram Stain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295399"/>
            <a:ext cx="8382000" cy="5657325"/>
          </a:xfrm>
        </p:spPr>
      </p:pic>
    </p:spTree>
    <p:extLst>
      <p:ext uri="{BB962C8B-B14F-4D97-AF65-F5344CB8AC3E}">
        <p14:creationId xmlns:p14="http://schemas.microsoft.com/office/powerpoint/2010/main" val="309490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GNB: </a:t>
            </a:r>
            <a:r>
              <a:rPr lang="en-US" dirty="0" err="1" smtClean="0">
                <a:solidFill>
                  <a:prstClr val="black"/>
                </a:solidFill>
              </a:rPr>
              <a:t>E.Coli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295399"/>
            <a:ext cx="8382000" cy="5657325"/>
          </a:xfrm>
        </p:spPr>
      </p:pic>
    </p:spTree>
    <p:extLst>
      <p:ext uri="{BB962C8B-B14F-4D97-AF65-F5344CB8AC3E}">
        <p14:creationId xmlns:p14="http://schemas.microsoft.com/office/powerpoint/2010/main" val="425727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prstClr val="black"/>
                </a:solidFill>
              </a:rPr>
              <a:t>Slides Gram Stain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2847702"/>
            <a:ext cx="6076950" cy="381979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594" y="1447799"/>
            <a:ext cx="5091547" cy="3200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86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GPB: Listeria </a:t>
            </a:r>
            <a:r>
              <a:rPr lang="en-US" dirty="0" err="1" smtClean="0">
                <a:solidFill>
                  <a:prstClr val="black"/>
                </a:solidFill>
              </a:rPr>
              <a:t>Monocytogenes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2847702"/>
            <a:ext cx="6076950" cy="381979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594" y="1447799"/>
            <a:ext cx="5091547" cy="3200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24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prstClr val="black"/>
                </a:solidFill>
              </a:rPr>
              <a:t>Slides Gram Stain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143000"/>
            <a:ext cx="5168938" cy="34290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3048000"/>
            <a:ext cx="54864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98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GNB, </a:t>
            </a:r>
            <a:r>
              <a:rPr lang="en-US" dirty="0" err="1" smtClean="0">
                <a:solidFill>
                  <a:prstClr val="black"/>
                </a:solidFill>
              </a:rPr>
              <a:t>H.Infl</a:t>
            </a:r>
            <a:r>
              <a:rPr lang="en-US" dirty="0" smtClean="0">
                <a:solidFill>
                  <a:prstClr val="black"/>
                </a:solidFill>
              </a:rPr>
              <a:t> type-B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143000"/>
            <a:ext cx="5168938" cy="34290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3048000"/>
            <a:ext cx="54864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19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Slide, Gram Stain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219200"/>
            <a:ext cx="8686800" cy="6160310"/>
          </a:xfrm>
        </p:spPr>
      </p:pic>
    </p:spTree>
    <p:extLst>
      <p:ext uri="{BB962C8B-B14F-4D97-AF65-F5344CB8AC3E}">
        <p14:creationId xmlns:p14="http://schemas.microsoft.com/office/powerpoint/2010/main" val="404468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GN </a:t>
            </a:r>
            <a:r>
              <a:rPr lang="en-US" dirty="0" err="1" smtClean="0">
                <a:solidFill>
                  <a:prstClr val="black"/>
                </a:solidFill>
              </a:rPr>
              <a:t>diplococci</a:t>
            </a:r>
            <a:r>
              <a:rPr lang="en-US" dirty="0" smtClean="0">
                <a:solidFill>
                  <a:prstClr val="black"/>
                </a:solidFill>
              </a:rPr>
              <a:t>, </a:t>
            </a:r>
            <a:r>
              <a:rPr lang="en-US" dirty="0" err="1" smtClean="0">
                <a:solidFill>
                  <a:prstClr val="black"/>
                </a:solidFill>
              </a:rPr>
              <a:t>N.Meningitides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219200"/>
            <a:ext cx="8686800" cy="6160310"/>
          </a:xfrm>
        </p:spPr>
      </p:pic>
    </p:spTree>
    <p:extLst>
      <p:ext uri="{BB962C8B-B14F-4D97-AF65-F5344CB8AC3E}">
        <p14:creationId xmlns:p14="http://schemas.microsoft.com/office/powerpoint/2010/main" val="24732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Meningitis/Encephalitis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Recognize </a:t>
            </a: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the clinical presentation and management of </a:t>
            </a:r>
            <a:r>
              <a:rPr lang="en-US" dirty="0">
                <a:ea typeface="Calibri"/>
                <a:cs typeface="Arial"/>
              </a:rPr>
              <a:t>a</a:t>
            </a:r>
            <a:r>
              <a:rPr lang="en-US" dirty="0" smtClean="0">
                <a:ea typeface="Calibri"/>
                <a:cs typeface="Arial"/>
              </a:rPr>
              <a:t>cute </a:t>
            </a:r>
            <a:r>
              <a:rPr lang="en-US" dirty="0">
                <a:ea typeface="Calibri"/>
                <a:cs typeface="Arial"/>
              </a:rPr>
              <a:t>bacterial meningitis, acute aseptic meningitis</a:t>
            </a: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. </a:t>
            </a:r>
            <a:endParaRPr lang="en-US" sz="2800" dirty="0">
              <a:ea typeface="Calibri"/>
              <a:cs typeface="Arial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 </a:t>
            </a:r>
            <a:endParaRPr lang="en-US" sz="2800" dirty="0">
              <a:ea typeface="Calibri"/>
              <a:cs typeface="Arial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1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. </a:t>
            </a: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Recognize the signs and symptoms of encephalitis. </a:t>
            </a:r>
            <a:endParaRPr lang="en-US" sz="2800" dirty="0">
              <a:ea typeface="Calibri"/>
              <a:cs typeface="Arial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 </a:t>
            </a:r>
            <a:endParaRPr lang="en-US" sz="2800" dirty="0">
              <a:ea typeface="Calibri"/>
              <a:cs typeface="Arial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2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. </a:t>
            </a: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Outline the proper management and prevention of these infections. </a:t>
            </a:r>
            <a:endParaRPr lang="en-US" sz="2800" dirty="0">
              <a:ea typeface="Calibri"/>
              <a:cs typeface="Arial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 </a:t>
            </a:r>
            <a:endParaRPr lang="en-US" sz="2800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914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prstClr val="black"/>
                </a:solidFill>
              </a:rPr>
              <a:t>Slides Gram Stain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142999"/>
            <a:ext cx="8450045" cy="5724907"/>
          </a:xfrm>
        </p:spPr>
      </p:pic>
    </p:spTree>
    <p:extLst>
      <p:ext uri="{BB962C8B-B14F-4D97-AF65-F5344CB8AC3E}">
        <p14:creationId xmlns:p14="http://schemas.microsoft.com/office/powerpoint/2010/main" val="393357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GP </a:t>
            </a:r>
            <a:r>
              <a:rPr lang="en-US" dirty="0" err="1" smtClean="0">
                <a:solidFill>
                  <a:prstClr val="black"/>
                </a:solidFill>
              </a:rPr>
              <a:t>diplococci</a:t>
            </a:r>
            <a:r>
              <a:rPr lang="en-US" dirty="0" smtClean="0">
                <a:solidFill>
                  <a:prstClr val="black"/>
                </a:solidFill>
              </a:rPr>
              <a:t>, S. </a:t>
            </a:r>
            <a:r>
              <a:rPr lang="en-US" dirty="0" err="1" smtClean="0">
                <a:solidFill>
                  <a:prstClr val="black"/>
                </a:solidFill>
              </a:rPr>
              <a:t>pneumoniae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142999"/>
            <a:ext cx="8450045" cy="5724907"/>
          </a:xfrm>
        </p:spPr>
      </p:pic>
    </p:spTree>
    <p:extLst>
      <p:ext uri="{BB962C8B-B14F-4D97-AF65-F5344CB8AC3E}">
        <p14:creationId xmlns:p14="http://schemas.microsoft.com/office/powerpoint/2010/main" val="67176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Epidemiology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b="1" dirty="0">
                <a:ea typeface="Calibri"/>
                <a:cs typeface="Arial"/>
              </a:rPr>
              <a:t>Mode of transmission: </a:t>
            </a:r>
            <a:r>
              <a:rPr lang="en-US" dirty="0">
                <a:ea typeface="Calibri"/>
                <a:cs typeface="Arial"/>
              </a:rPr>
              <a:t>person to person </a:t>
            </a:r>
            <a:r>
              <a:rPr lang="en-US" dirty="0" smtClean="0">
                <a:ea typeface="Calibri"/>
                <a:cs typeface="Arial"/>
              </a:rPr>
              <a:t>contact through </a:t>
            </a:r>
            <a:r>
              <a:rPr lang="en-US" dirty="0">
                <a:ea typeface="Calibri"/>
                <a:cs typeface="Arial"/>
              </a:rPr>
              <a:t>respiratory tract secretions or droplets.</a:t>
            </a:r>
            <a:endParaRPr lang="en-US" sz="4800" dirty="0">
              <a:ea typeface="Calibri"/>
              <a:cs typeface="Arial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b="1" dirty="0">
                <a:ea typeface="Calibri"/>
                <a:cs typeface="Arial"/>
              </a:rPr>
              <a:t>Risk factors:</a:t>
            </a:r>
            <a:endParaRPr lang="en-US" sz="4800" b="1" dirty="0">
              <a:ea typeface="Calibri"/>
              <a:cs typeface="Arial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ea typeface="Calibri"/>
                <a:cs typeface="Arial"/>
              </a:rPr>
              <a:t>Major </a:t>
            </a:r>
            <a:r>
              <a:rPr lang="en-US" dirty="0">
                <a:ea typeface="Calibri"/>
                <a:cs typeface="Arial"/>
              </a:rPr>
              <a:t>risk factor for </a:t>
            </a:r>
            <a:r>
              <a:rPr lang="en-US" dirty="0" smtClean="0">
                <a:ea typeface="Calibri"/>
                <a:cs typeface="Arial"/>
              </a:rPr>
              <a:t>meningitis is </a:t>
            </a:r>
            <a:r>
              <a:rPr lang="en-US" dirty="0">
                <a:ea typeface="Calibri"/>
                <a:cs typeface="Arial"/>
              </a:rPr>
              <a:t>lack of immunity to specific pathogens associated with </a:t>
            </a:r>
            <a:r>
              <a:rPr lang="en-US" b="1" dirty="0">
                <a:ea typeface="Calibri"/>
                <a:cs typeface="Arial"/>
              </a:rPr>
              <a:t>young age</a:t>
            </a:r>
            <a:r>
              <a:rPr lang="en-US" dirty="0">
                <a:ea typeface="Calibri"/>
                <a:cs typeface="Arial"/>
              </a:rPr>
              <a:t>.</a:t>
            </a:r>
            <a:endParaRPr lang="en-US" sz="4800" dirty="0">
              <a:ea typeface="Calibri"/>
              <a:cs typeface="Arial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ea typeface="Calibri"/>
                <a:cs typeface="Arial"/>
              </a:rPr>
              <a:t>A</a:t>
            </a:r>
            <a:r>
              <a:rPr lang="en-US" dirty="0" smtClean="0">
                <a:ea typeface="Calibri"/>
                <a:cs typeface="Arial"/>
              </a:rPr>
              <a:t>dditional </a:t>
            </a:r>
            <a:r>
              <a:rPr lang="en-US" dirty="0">
                <a:ea typeface="Calibri"/>
                <a:cs typeface="Arial"/>
              </a:rPr>
              <a:t>risks include: </a:t>
            </a:r>
            <a:endParaRPr lang="en-US" dirty="0" smtClean="0">
              <a:ea typeface="Calibri"/>
              <a:cs typeface="Arial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dirty="0" smtClean="0">
                <a:ea typeface="Calibri"/>
                <a:cs typeface="Arial"/>
              </a:rPr>
              <a:t>recent </a:t>
            </a:r>
            <a:r>
              <a:rPr lang="en-US" dirty="0">
                <a:ea typeface="Calibri"/>
                <a:cs typeface="Arial"/>
              </a:rPr>
              <a:t>colonization with pathogenic bacteria, close contact (e.g. household, daycare centers, schools, military barracks) with individuals having invasive disease, crowding, poverty, black race, male sex, and possibly absence of breast-feeding for infant 2-5 m of age. </a:t>
            </a:r>
            <a:r>
              <a:rPr lang="en-US" dirty="0" err="1">
                <a:ea typeface="Calibri"/>
                <a:cs typeface="Arial"/>
              </a:rPr>
              <a:t>Igs</a:t>
            </a:r>
            <a:r>
              <a:rPr lang="en-US" dirty="0">
                <a:ea typeface="Calibri"/>
                <a:cs typeface="Arial"/>
              </a:rPr>
              <a:t> , complement deficiency (C5-C8), splenic dysfunction, congenital or acquired CSF </a:t>
            </a:r>
            <a:r>
              <a:rPr lang="en-US" dirty="0" smtClean="0">
                <a:ea typeface="Calibri"/>
                <a:cs typeface="Arial"/>
              </a:rPr>
              <a:t>leak (</a:t>
            </a:r>
            <a:r>
              <a:rPr lang="en-US" dirty="0">
                <a:ea typeface="Calibri"/>
                <a:cs typeface="Arial"/>
              </a:rPr>
              <a:t>cribriform plate, inner ear fistula, basal skull fracture). </a:t>
            </a:r>
            <a:endParaRPr lang="en-US" dirty="0" smtClean="0">
              <a:ea typeface="Calibri"/>
              <a:cs typeface="Arial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dirty="0" smtClean="0">
                <a:ea typeface="Calibri"/>
                <a:cs typeface="Arial"/>
              </a:rPr>
              <a:t>Lumbosacral </a:t>
            </a:r>
            <a:r>
              <a:rPr lang="en-US" dirty="0">
                <a:ea typeface="Calibri"/>
                <a:cs typeface="Arial"/>
              </a:rPr>
              <a:t>dermal sinus and </a:t>
            </a:r>
            <a:r>
              <a:rPr lang="en-US" dirty="0" err="1" smtClean="0">
                <a:ea typeface="Calibri"/>
                <a:cs typeface="Arial"/>
              </a:rPr>
              <a:t>meningomyelocele</a:t>
            </a:r>
            <a:r>
              <a:rPr lang="en-US" dirty="0" smtClean="0">
                <a:ea typeface="Calibri"/>
                <a:cs typeface="Arial"/>
              </a:rPr>
              <a:t> (</a:t>
            </a:r>
            <a:r>
              <a:rPr lang="en-US" dirty="0">
                <a:ea typeface="Calibri"/>
                <a:cs typeface="Arial"/>
              </a:rPr>
              <a:t>Staph </a:t>
            </a:r>
            <a:r>
              <a:rPr lang="en-US" dirty="0" err="1">
                <a:ea typeface="Calibri"/>
                <a:cs typeface="Arial"/>
              </a:rPr>
              <a:t>epi</a:t>
            </a:r>
            <a:r>
              <a:rPr lang="en-US" dirty="0">
                <a:ea typeface="Calibri"/>
                <a:cs typeface="Arial"/>
              </a:rPr>
              <a:t>, enteric). </a:t>
            </a:r>
            <a:endParaRPr lang="en-US" dirty="0" smtClean="0">
              <a:ea typeface="Calibri"/>
              <a:cs typeface="Arial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dirty="0" smtClean="0">
                <a:ea typeface="Calibri"/>
                <a:cs typeface="Arial"/>
              </a:rPr>
              <a:t>Penetrating </a:t>
            </a:r>
            <a:r>
              <a:rPr lang="en-US" dirty="0">
                <a:ea typeface="Calibri"/>
                <a:cs typeface="Arial"/>
              </a:rPr>
              <a:t>cranial trauma and CSF shunt infections (CONS)</a:t>
            </a:r>
            <a:endParaRPr lang="en-US" sz="4800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2236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Clinical Manifestation 1/4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29200"/>
          </a:xfrm>
        </p:spPr>
        <p:txBody>
          <a:bodyPr>
            <a:normAutofit fontScale="62500" lnSpcReduction="20000"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b="1" dirty="0" smtClean="0">
                <a:ea typeface="Calibri"/>
                <a:cs typeface="Arial"/>
              </a:rPr>
              <a:t>What symptoms </a:t>
            </a:r>
            <a:r>
              <a:rPr lang="en-US" b="1" dirty="0">
                <a:ea typeface="Calibri"/>
                <a:cs typeface="Arial"/>
              </a:rPr>
              <a:t>and signs should raise suspicion about bacterial meningitis in the first few months of life ?</a:t>
            </a:r>
            <a:endParaRPr lang="en-US" dirty="0">
              <a:ea typeface="Calibri"/>
              <a:cs typeface="Arial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ea typeface="Calibri"/>
                <a:cs typeface="Arial"/>
              </a:rPr>
              <a:t>In neonate and young </a:t>
            </a:r>
            <a:r>
              <a:rPr lang="en-US" dirty="0" smtClean="0">
                <a:ea typeface="Calibri"/>
                <a:cs typeface="Arial"/>
              </a:rPr>
              <a:t>infant often </a:t>
            </a:r>
            <a:r>
              <a:rPr lang="en-US" dirty="0">
                <a:ea typeface="Calibri"/>
                <a:cs typeface="Arial"/>
              </a:rPr>
              <a:t>are minimal and can be subtle, </a:t>
            </a:r>
            <a:endParaRPr lang="en-US" sz="4800" dirty="0">
              <a:ea typeface="Calibri"/>
              <a:cs typeface="Arial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ea typeface="Calibri"/>
                <a:cs typeface="Arial"/>
              </a:rPr>
              <a:t>fever, lethargy, irritability ( lack of </a:t>
            </a:r>
            <a:r>
              <a:rPr lang="en-US" dirty="0" err="1">
                <a:ea typeface="Calibri"/>
                <a:cs typeface="Arial"/>
              </a:rPr>
              <a:t>consolability</a:t>
            </a:r>
            <a:r>
              <a:rPr lang="en-US" dirty="0">
                <a:ea typeface="Calibri"/>
                <a:cs typeface="Arial"/>
              </a:rPr>
              <a:t>), poor feeding, high-pitched or other abnormal crying, and emesis can be manifestation of meningitis.</a:t>
            </a:r>
            <a:endParaRPr lang="en-US" sz="4800" dirty="0">
              <a:ea typeface="Calibri"/>
              <a:cs typeface="Arial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ea typeface="Calibri"/>
                <a:cs typeface="Arial"/>
              </a:rPr>
              <a:t>A bulging </a:t>
            </a:r>
            <a:r>
              <a:rPr lang="en-US" dirty="0" err="1">
                <a:ea typeface="Calibri"/>
                <a:cs typeface="Arial"/>
              </a:rPr>
              <a:t>Fontanelle</a:t>
            </a:r>
            <a:r>
              <a:rPr lang="en-US" dirty="0">
                <a:ea typeface="Calibri"/>
                <a:cs typeface="Arial"/>
              </a:rPr>
              <a:t> </a:t>
            </a:r>
            <a:r>
              <a:rPr lang="en-US" dirty="0" smtClean="0">
                <a:ea typeface="Calibri"/>
                <a:cs typeface="Arial"/>
              </a:rPr>
              <a:t>(  in 1/3 </a:t>
            </a:r>
            <a:r>
              <a:rPr lang="en-US" dirty="0">
                <a:ea typeface="Calibri"/>
                <a:cs typeface="Arial"/>
              </a:rPr>
              <a:t>of cases in young </a:t>
            </a:r>
            <a:r>
              <a:rPr lang="en-US" dirty="0" smtClean="0">
                <a:ea typeface="Calibri"/>
                <a:cs typeface="Arial"/>
              </a:rPr>
              <a:t>infants).</a:t>
            </a:r>
            <a:endParaRPr lang="en-US" sz="4800" dirty="0">
              <a:ea typeface="Calibri"/>
              <a:cs typeface="Arial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ea typeface="Calibri"/>
                <a:cs typeface="Arial"/>
              </a:rPr>
              <a:t>Seizures are common and should raise suspicion for meningitis.</a:t>
            </a:r>
            <a:endParaRPr lang="en-US" sz="4800" dirty="0">
              <a:ea typeface="Calibri"/>
              <a:cs typeface="Arial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ea typeface="Calibri"/>
                <a:cs typeface="Arial"/>
              </a:rPr>
              <a:t>Signs of sepsis also may be present. Abnormally early or late onset of </a:t>
            </a:r>
            <a:r>
              <a:rPr lang="en-US" dirty="0" smtClean="0">
                <a:ea typeface="Calibri"/>
                <a:cs typeface="Arial"/>
              </a:rPr>
              <a:t>   jaundice </a:t>
            </a:r>
            <a:r>
              <a:rPr lang="en-US" dirty="0">
                <a:ea typeface="Calibri"/>
                <a:cs typeface="Arial"/>
              </a:rPr>
              <a:t>may occur with meningitis or sepsis in the first weeks of life</a:t>
            </a:r>
            <a:endParaRPr lang="en-US" sz="4800" dirty="0">
              <a:ea typeface="Calibri"/>
              <a:cs typeface="Arial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ea typeface="Calibri"/>
                <a:cs typeface="Arial"/>
              </a:rPr>
              <a:t>Focal neurological findings, including cranial nerve palsies may be present.</a:t>
            </a:r>
            <a:endParaRPr lang="en-US" sz="4800" dirty="0">
              <a:ea typeface="Calibri"/>
              <a:cs typeface="Arial"/>
            </a:endParaRPr>
          </a:p>
          <a:p>
            <a:pPr marL="0" marR="0" indent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b="1" u="sng" dirty="0">
                <a:solidFill>
                  <a:schemeClr val="accent1"/>
                </a:solidFill>
                <a:ea typeface="Calibri"/>
                <a:cs typeface="Arial"/>
              </a:rPr>
              <a:t>Absence of fever or meningeal signs does not rule out bacterial meningitis in young infants with other signs of </a:t>
            </a:r>
            <a:r>
              <a:rPr lang="en-US" b="1" u="sng" dirty="0" smtClean="0">
                <a:solidFill>
                  <a:schemeClr val="accent1"/>
                </a:solidFill>
                <a:ea typeface="Calibri"/>
                <a:cs typeface="Arial"/>
              </a:rPr>
              <a:t>illness</a:t>
            </a:r>
            <a:endParaRPr lang="en-US" sz="4800" b="1" u="sng" dirty="0">
              <a:solidFill>
                <a:schemeClr val="accent1"/>
              </a:solidFill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5273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Clinical Manifestation 2/4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81600"/>
          </a:xfrm>
        </p:spPr>
        <p:txBody>
          <a:bodyPr>
            <a:normAutofit fontScale="62500" lnSpcReduction="20000"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b="1" dirty="0">
                <a:ea typeface="Calibri"/>
                <a:cs typeface="Arial"/>
              </a:rPr>
              <a:t>What symptoms and signs should raise suspicion about bacterial meningitis beyond early infancy?</a:t>
            </a:r>
            <a:r>
              <a:rPr lang="en-US" dirty="0">
                <a:ea typeface="Calibri"/>
                <a:cs typeface="Arial"/>
              </a:rPr>
              <a:t>  </a:t>
            </a:r>
            <a:endParaRPr lang="en-US" dirty="0" smtClean="0">
              <a:ea typeface="Calibri"/>
              <a:cs typeface="Arial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dirty="0" smtClean="0">
                <a:ea typeface="Calibri"/>
                <a:cs typeface="Arial"/>
              </a:rPr>
              <a:t>Presentation </a:t>
            </a:r>
            <a:r>
              <a:rPr lang="en-US" dirty="0">
                <a:ea typeface="Calibri"/>
                <a:cs typeface="Arial"/>
              </a:rPr>
              <a:t>of viral or bacterial meningitis in children often is nonspecific and difficult to </a:t>
            </a:r>
            <a:r>
              <a:rPr lang="en-US" dirty="0" smtClean="0">
                <a:ea typeface="Calibri"/>
                <a:cs typeface="Arial"/>
              </a:rPr>
              <a:t>distinguish from </a:t>
            </a:r>
            <a:r>
              <a:rPr lang="en-US" dirty="0">
                <a:ea typeface="Calibri"/>
                <a:cs typeface="Arial"/>
              </a:rPr>
              <a:t>minor viral or other nonspecific illnesses.</a:t>
            </a:r>
            <a:endParaRPr lang="en-US" sz="4800" dirty="0">
              <a:ea typeface="Calibri"/>
              <a:cs typeface="Arial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>
                <a:ea typeface="Calibri"/>
                <a:cs typeface="Arial"/>
              </a:rPr>
              <a:t>Symptoms</a:t>
            </a:r>
            <a:r>
              <a:rPr lang="en-US" dirty="0">
                <a:ea typeface="Calibri"/>
                <a:cs typeface="Arial"/>
              </a:rPr>
              <a:t> of meningitis include fever, confusion, lethargy or other alterations of mental status, headache, irritability, nausea, vomiting, </a:t>
            </a:r>
            <a:r>
              <a:rPr lang="en-US" dirty="0" smtClean="0">
                <a:solidFill>
                  <a:prstClr val="black"/>
                </a:solidFill>
                <a:ea typeface="Calibri"/>
                <a:cs typeface="Arial"/>
              </a:rPr>
              <a:t>photophobia and </a:t>
            </a:r>
            <a:r>
              <a:rPr lang="en-US" dirty="0" smtClean="0">
                <a:ea typeface="Calibri"/>
                <a:cs typeface="Arial"/>
              </a:rPr>
              <a:t>respiratory </a:t>
            </a:r>
            <a:r>
              <a:rPr lang="en-US" dirty="0">
                <a:ea typeface="Calibri"/>
                <a:cs typeface="Arial"/>
              </a:rPr>
              <a:t>tract symptoms ( often from associated viral infections, but possibly from increased intracranial pressure</a:t>
            </a:r>
            <a:r>
              <a:rPr lang="en-US" dirty="0" smtClean="0">
                <a:ea typeface="Calibri"/>
                <a:cs typeface="Arial"/>
              </a:rPr>
              <a:t>)</a:t>
            </a:r>
            <a:endParaRPr lang="en-US" sz="4800" dirty="0">
              <a:ea typeface="Calibri"/>
              <a:cs typeface="Arial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>
                <a:ea typeface="Calibri"/>
                <a:cs typeface="Arial"/>
              </a:rPr>
              <a:t>Signs</a:t>
            </a:r>
            <a:r>
              <a:rPr lang="en-US" dirty="0">
                <a:ea typeface="Calibri"/>
                <a:cs typeface="Arial"/>
              </a:rPr>
              <a:t> may include neck pain and rigidity (nuchal rigidity and other meningeal signs), altered mental status, </a:t>
            </a:r>
            <a:r>
              <a:rPr lang="en-US" dirty="0" smtClean="0">
                <a:ea typeface="Calibri"/>
                <a:cs typeface="Arial"/>
              </a:rPr>
              <a:t>seizures (</a:t>
            </a:r>
            <a:r>
              <a:rPr lang="en-US" dirty="0">
                <a:ea typeface="Calibri"/>
                <a:cs typeface="Arial"/>
              </a:rPr>
              <a:t>generalized or focal), </a:t>
            </a:r>
            <a:endParaRPr lang="en-US" sz="4800" dirty="0">
              <a:ea typeface="Calibri"/>
              <a:cs typeface="Arial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ea typeface="Calibri"/>
                <a:cs typeface="Arial"/>
              </a:rPr>
              <a:t>Focal </a:t>
            </a:r>
            <a:r>
              <a:rPr lang="en-US" dirty="0">
                <a:ea typeface="Calibri"/>
                <a:cs typeface="Arial"/>
              </a:rPr>
              <a:t>neurologic </a:t>
            </a:r>
            <a:r>
              <a:rPr lang="en-US" dirty="0" smtClean="0">
                <a:ea typeface="Calibri"/>
                <a:cs typeface="Arial"/>
              </a:rPr>
              <a:t>deficits (</a:t>
            </a:r>
            <a:r>
              <a:rPr lang="en-US" dirty="0">
                <a:ea typeface="Calibri"/>
                <a:cs typeface="Arial"/>
              </a:rPr>
              <a:t>including cranial nerve palsies), ataxia, and </a:t>
            </a:r>
            <a:r>
              <a:rPr lang="en-US" dirty="0" smtClean="0">
                <a:ea typeface="Calibri"/>
                <a:cs typeface="Arial"/>
              </a:rPr>
              <a:t>acute hearing </a:t>
            </a:r>
            <a:r>
              <a:rPr lang="en-US" dirty="0">
                <a:ea typeface="Calibri"/>
                <a:cs typeface="Arial"/>
              </a:rPr>
              <a:t>loss.</a:t>
            </a:r>
            <a:endParaRPr lang="en-US" sz="4800" dirty="0">
              <a:ea typeface="Calibri"/>
              <a:cs typeface="Arial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ea typeface="Calibri"/>
                <a:cs typeface="Arial"/>
              </a:rPr>
              <a:t>Signs of meningeal irritation: nuchal rigidity, </a:t>
            </a:r>
            <a:r>
              <a:rPr lang="en-US" dirty="0" err="1" smtClean="0">
                <a:ea typeface="Calibri"/>
                <a:cs typeface="Arial"/>
              </a:rPr>
              <a:t>kernig’s</a:t>
            </a:r>
            <a:r>
              <a:rPr lang="en-US" dirty="0" smtClean="0">
                <a:ea typeface="Calibri"/>
                <a:cs typeface="Arial"/>
              </a:rPr>
              <a:t> or </a:t>
            </a:r>
            <a:r>
              <a:rPr lang="en-US" dirty="0" err="1">
                <a:ea typeface="Calibri"/>
                <a:cs typeface="Arial"/>
              </a:rPr>
              <a:t>Brudzinski’s</a:t>
            </a:r>
            <a:r>
              <a:rPr lang="en-US" dirty="0">
                <a:ea typeface="Calibri"/>
                <a:cs typeface="Arial"/>
              </a:rPr>
              <a:t> sign</a:t>
            </a:r>
            <a:endParaRPr lang="en-US" sz="4800" dirty="0">
              <a:ea typeface="Calibri"/>
              <a:cs typeface="Arial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ea typeface="Calibri"/>
                <a:cs typeface="Arial"/>
              </a:rPr>
              <a:t>Rash in meningitis: </a:t>
            </a:r>
            <a:r>
              <a:rPr lang="en-US" dirty="0" err="1">
                <a:ea typeface="Calibri"/>
                <a:cs typeface="Arial"/>
              </a:rPr>
              <a:t>Petechiae</a:t>
            </a:r>
            <a:r>
              <a:rPr lang="en-US" dirty="0">
                <a:ea typeface="Calibri"/>
                <a:cs typeface="Arial"/>
              </a:rPr>
              <a:t> or </a:t>
            </a:r>
            <a:r>
              <a:rPr lang="en-US" dirty="0" err="1">
                <a:ea typeface="Calibri"/>
                <a:cs typeface="Arial"/>
              </a:rPr>
              <a:t>purpura</a:t>
            </a:r>
            <a:endParaRPr lang="en-US" sz="4800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8080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Clinical Manifestation 3/4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343400"/>
          </a:xfrm>
        </p:spPr>
        <p:txBody>
          <a:bodyPr>
            <a:normAutofit lnSpcReduction="10000"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400" b="1" dirty="0">
                <a:ea typeface="Calibri"/>
                <a:cs typeface="Arial"/>
              </a:rPr>
              <a:t>How helpful is the presence or absence of nuchal rigidity, </a:t>
            </a:r>
            <a:r>
              <a:rPr lang="en-US" sz="2400" b="1" dirty="0" err="1">
                <a:ea typeface="Calibri"/>
                <a:cs typeface="Arial"/>
              </a:rPr>
              <a:t>kernig’s</a:t>
            </a:r>
            <a:r>
              <a:rPr lang="en-US" sz="2400" b="1" dirty="0">
                <a:ea typeface="Calibri"/>
                <a:cs typeface="Arial"/>
              </a:rPr>
              <a:t> sign or </a:t>
            </a:r>
            <a:r>
              <a:rPr lang="en-US" sz="2400" b="1" dirty="0" err="1">
                <a:ea typeface="Calibri"/>
                <a:cs typeface="Arial"/>
              </a:rPr>
              <a:t>Brudzinki’s</a:t>
            </a:r>
            <a:r>
              <a:rPr lang="en-US" sz="2400" b="1" dirty="0">
                <a:ea typeface="Calibri"/>
                <a:cs typeface="Arial"/>
              </a:rPr>
              <a:t> </a:t>
            </a:r>
            <a:r>
              <a:rPr lang="en-US" sz="2400" b="1" dirty="0" smtClean="0">
                <a:ea typeface="Calibri"/>
                <a:cs typeface="Arial"/>
              </a:rPr>
              <a:t>sign?</a:t>
            </a:r>
            <a:endParaRPr lang="en-US" sz="2400" b="1" dirty="0">
              <a:ea typeface="Calibri"/>
              <a:cs typeface="Arial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400" dirty="0">
                <a:ea typeface="Calibri"/>
                <a:cs typeface="Arial"/>
              </a:rPr>
              <a:t>Presence of these signs indicates a high likelihood of meningitis or other inflammatory processes </a:t>
            </a:r>
            <a:r>
              <a:rPr lang="en-US" sz="2400" dirty="0" smtClean="0">
                <a:ea typeface="Calibri"/>
                <a:cs typeface="Arial"/>
              </a:rPr>
              <a:t> that </a:t>
            </a:r>
            <a:r>
              <a:rPr lang="en-US" sz="2400" dirty="0">
                <a:ea typeface="Calibri"/>
                <a:cs typeface="Arial"/>
              </a:rPr>
              <a:t>cause meningeal irritation.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400" dirty="0" smtClean="0">
                <a:ea typeface="Calibri"/>
                <a:cs typeface="Arial"/>
              </a:rPr>
              <a:t>Absence </a:t>
            </a:r>
            <a:r>
              <a:rPr lang="en-US" sz="2400" dirty="0">
                <a:ea typeface="Calibri"/>
                <a:cs typeface="Arial"/>
              </a:rPr>
              <a:t>of these signs does not rule out meningitis especially in infants</a:t>
            </a:r>
            <a:r>
              <a:rPr lang="en-US" sz="2400" dirty="0" smtClean="0">
                <a:ea typeface="Calibri"/>
                <a:cs typeface="Arial"/>
              </a:rPr>
              <a:t>,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400" dirty="0" smtClean="0">
                <a:ea typeface="Calibri"/>
                <a:cs typeface="Arial"/>
              </a:rPr>
              <a:t> </a:t>
            </a:r>
            <a:r>
              <a:rPr lang="en-US" sz="2400" b="1" dirty="0">
                <a:ea typeface="Calibri"/>
                <a:cs typeface="Arial"/>
              </a:rPr>
              <a:t>other causes of apparent nuchal </a:t>
            </a:r>
            <a:r>
              <a:rPr lang="en-US" sz="2400" b="1" dirty="0" smtClean="0">
                <a:ea typeface="Calibri"/>
                <a:cs typeface="Arial"/>
              </a:rPr>
              <a:t>rigidity or </a:t>
            </a:r>
            <a:r>
              <a:rPr lang="en-US" sz="2400" b="1" dirty="0">
                <a:ea typeface="Calibri"/>
                <a:cs typeface="Arial"/>
              </a:rPr>
              <a:t>neck </a:t>
            </a:r>
            <a:r>
              <a:rPr lang="en-US" sz="2400" b="1" dirty="0" smtClean="0">
                <a:ea typeface="Calibri"/>
                <a:cs typeface="Arial"/>
              </a:rPr>
              <a:t>stiffness: </a:t>
            </a:r>
            <a:r>
              <a:rPr lang="en-US" sz="2400" dirty="0" smtClean="0">
                <a:ea typeface="Calibri"/>
                <a:cs typeface="Arial"/>
              </a:rPr>
              <a:t>torticollis</a:t>
            </a:r>
            <a:r>
              <a:rPr lang="en-US" sz="2400" dirty="0">
                <a:ea typeface="Calibri"/>
                <a:cs typeface="Arial"/>
              </a:rPr>
              <a:t>, deep neck space </a:t>
            </a:r>
            <a:r>
              <a:rPr lang="en-US" sz="2400" dirty="0" smtClean="0">
                <a:ea typeface="Calibri"/>
                <a:cs typeface="Arial"/>
              </a:rPr>
              <a:t>infections (retropharyngeal </a:t>
            </a:r>
            <a:r>
              <a:rPr lang="en-US" sz="2400" dirty="0">
                <a:ea typeface="Calibri"/>
                <a:cs typeface="Arial"/>
              </a:rPr>
              <a:t>abscess</a:t>
            </a:r>
            <a:r>
              <a:rPr lang="en-US" sz="2400" dirty="0" smtClean="0">
                <a:ea typeface="Calibri"/>
                <a:cs typeface="Arial"/>
              </a:rPr>
              <a:t>), and </a:t>
            </a:r>
            <a:r>
              <a:rPr lang="en-US" sz="2400" dirty="0">
                <a:ea typeface="Calibri"/>
                <a:cs typeface="Arial"/>
              </a:rPr>
              <a:t>cervical adenitis.</a:t>
            </a:r>
          </a:p>
        </p:txBody>
      </p:sp>
    </p:spTree>
    <p:extLst>
      <p:ext uri="{BB962C8B-B14F-4D97-AF65-F5344CB8AC3E}">
        <p14:creationId xmlns:p14="http://schemas.microsoft.com/office/powerpoint/2010/main" val="155220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Clinical Manifestation 4/4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4800600"/>
          </a:xfrm>
        </p:spPr>
        <p:txBody>
          <a:bodyPr>
            <a:no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400" b="1" dirty="0">
                <a:solidFill>
                  <a:srgbClr val="FF0000"/>
                </a:solidFill>
                <a:ea typeface="Calibri"/>
                <a:cs typeface="Arial"/>
              </a:rPr>
              <a:t>Neurologic </a:t>
            </a:r>
            <a:r>
              <a:rPr lang="en-US" sz="2400" b="1" dirty="0" err="1">
                <a:solidFill>
                  <a:srgbClr val="FF0000"/>
                </a:solidFill>
                <a:ea typeface="Calibri"/>
                <a:cs typeface="Arial"/>
              </a:rPr>
              <a:t>sequelae</a:t>
            </a:r>
            <a:r>
              <a:rPr lang="en-US" sz="2400" b="1" dirty="0">
                <a:solidFill>
                  <a:srgbClr val="FF0000"/>
                </a:solidFill>
                <a:ea typeface="Calibri"/>
                <a:cs typeface="Arial"/>
              </a:rPr>
              <a:t> of bacterial meningitis:</a:t>
            </a:r>
            <a:endParaRPr lang="en-US" sz="2400" b="1" dirty="0">
              <a:ea typeface="Calibri"/>
              <a:cs typeface="Arial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400" dirty="0">
                <a:ea typeface="Calibri"/>
                <a:cs typeface="Arial"/>
              </a:rPr>
              <a:t>Sensory neural hearing loss (either unilateral or bilateral): </a:t>
            </a:r>
            <a:endParaRPr lang="en-US" sz="2400" dirty="0" smtClean="0">
              <a:ea typeface="Calibri"/>
              <a:cs typeface="Arial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400" dirty="0" smtClean="0">
                <a:ea typeface="Calibri"/>
                <a:cs typeface="Arial"/>
              </a:rPr>
              <a:t>is </a:t>
            </a:r>
            <a:r>
              <a:rPr lang="en-US" sz="2400" dirty="0">
                <a:ea typeface="Calibri"/>
                <a:cs typeface="Arial"/>
              </a:rPr>
              <a:t>the most common neurologic </a:t>
            </a:r>
            <a:r>
              <a:rPr lang="en-US" sz="2400" dirty="0" err="1">
                <a:ea typeface="Calibri"/>
                <a:cs typeface="Arial"/>
              </a:rPr>
              <a:t>sequelae</a:t>
            </a:r>
            <a:r>
              <a:rPr lang="en-US" sz="2400" dirty="0">
                <a:ea typeface="Calibri"/>
                <a:cs typeface="Arial"/>
              </a:rPr>
              <a:t> of bacterial meningitis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400" dirty="0" smtClean="0">
                <a:ea typeface="Calibri"/>
                <a:cs typeface="Arial"/>
              </a:rPr>
              <a:t>other </a:t>
            </a:r>
            <a:r>
              <a:rPr lang="en-US" sz="2400" dirty="0" err="1">
                <a:ea typeface="Calibri"/>
                <a:cs typeface="Arial"/>
              </a:rPr>
              <a:t>sequelae</a:t>
            </a:r>
            <a:r>
              <a:rPr lang="en-US" sz="2400" dirty="0">
                <a:ea typeface="Calibri"/>
                <a:cs typeface="Arial"/>
              </a:rPr>
              <a:t>: cranial nerve palsies, ataxia, hemiparesis and other motor impairments, cognitive delays(including mental retardation) , language and other learning disorders, visual field deficits (</a:t>
            </a:r>
            <a:r>
              <a:rPr lang="en-US" sz="2400" dirty="0" smtClean="0">
                <a:ea typeface="Calibri"/>
                <a:cs typeface="Arial"/>
              </a:rPr>
              <a:t>cortical </a:t>
            </a:r>
            <a:r>
              <a:rPr lang="en-US" sz="2400" dirty="0">
                <a:ea typeface="Calibri"/>
                <a:cs typeface="Arial"/>
              </a:rPr>
              <a:t>or optic nerve-related), seizure disorders, </a:t>
            </a:r>
            <a:r>
              <a:rPr lang="en-US" sz="2400" dirty="0" smtClean="0">
                <a:ea typeface="Calibri"/>
                <a:cs typeface="Arial"/>
              </a:rPr>
              <a:t>hydrocephalus </a:t>
            </a:r>
            <a:r>
              <a:rPr lang="en-US" sz="2400" dirty="0">
                <a:ea typeface="Calibri"/>
                <a:cs typeface="Arial"/>
              </a:rPr>
              <a:t>(communicating or </a:t>
            </a:r>
            <a:r>
              <a:rPr lang="en-US" sz="2400" dirty="0" err="1">
                <a:ea typeface="Calibri"/>
                <a:cs typeface="Arial"/>
              </a:rPr>
              <a:t>noncommunicating</a:t>
            </a:r>
            <a:r>
              <a:rPr lang="en-US" sz="2400" dirty="0">
                <a:ea typeface="Calibri"/>
                <a:cs typeface="Arial"/>
              </a:rPr>
              <a:t>), diabetes </a:t>
            </a:r>
            <a:r>
              <a:rPr lang="en-US" sz="2400" dirty="0" err="1">
                <a:ea typeface="Calibri"/>
                <a:cs typeface="Arial"/>
              </a:rPr>
              <a:t>insipidus</a:t>
            </a:r>
            <a:r>
              <a:rPr lang="en-US" sz="2400" dirty="0">
                <a:ea typeface="Calibri"/>
                <a:cs typeface="Arial"/>
              </a:rPr>
              <a:t>, and behavioral disorders. </a:t>
            </a:r>
            <a:endParaRPr lang="en-US" sz="2400" dirty="0" smtClean="0">
              <a:ea typeface="Calibri"/>
              <a:cs typeface="Arial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400" dirty="0" smtClean="0">
                <a:ea typeface="Calibri"/>
                <a:cs typeface="Arial"/>
              </a:rPr>
              <a:t>Death </a:t>
            </a:r>
            <a:r>
              <a:rPr lang="en-US" sz="2400" dirty="0">
                <a:ea typeface="Calibri"/>
                <a:cs typeface="Arial"/>
              </a:rPr>
              <a:t>occurs in about 5% of cases</a:t>
            </a:r>
          </a:p>
        </p:txBody>
      </p:sp>
    </p:spTree>
    <p:extLst>
      <p:ext uri="{BB962C8B-B14F-4D97-AF65-F5344CB8AC3E}">
        <p14:creationId xmlns:p14="http://schemas.microsoft.com/office/powerpoint/2010/main" val="218362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/>
            </a:r>
            <a:br>
              <a:rPr lang="en-US" dirty="0" smtClean="0">
                <a:solidFill>
                  <a:prstClr val="black"/>
                </a:solidFill>
              </a:rPr>
            </a:br>
            <a:r>
              <a:rPr lang="en-US" b="1" dirty="0" smtClean="0">
                <a:solidFill>
                  <a:prstClr val="black"/>
                </a:solidFill>
              </a:rPr>
              <a:t>Diagnosis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2400" dirty="0" smtClean="0">
              <a:solidFill>
                <a:prstClr val="black"/>
              </a:solidFill>
              <a:ea typeface="Calibri"/>
              <a:cs typeface="Arial"/>
            </a:endParaRPr>
          </a:p>
          <a:p>
            <a:pPr marL="0" indent="0" algn="ctr">
              <a:buNone/>
            </a:pPr>
            <a:r>
              <a:rPr lang="en-US" sz="2800" dirty="0">
                <a:solidFill>
                  <a:prstClr val="black"/>
                </a:solidFill>
                <a:ea typeface="Calibri"/>
                <a:cs typeface="Arial"/>
              </a:rPr>
              <a:t>C</a:t>
            </a:r>
            <a:r>
              <a:rPr lang="en-US" sz="2800" dirty="0" smtClean="0">
                <a:solidFill>
                  <a:prstClr val="black"/>
                </a:solidFill>
                <a:ea typeface="Calibri"/>
                <a:cs typeface="Arial"/>
              </a:rPr>
              <a:t>areful </a:t>
            </a:r>
            <a:r>
              <a:rPr lang="en-US" sz="2800" dirty="0">
                <a:solidFill>
                  <a:prstClr val="black"/>
                </a:solidFill>
                <a:ea typeface="Calibri"/>
                <a:cs typeface="Arial"/>
              </a:rPr>
              <a:t>examination of </a:t>
            </a:r>
            <a:r>
              <a:rPr lang="en-US" sz="2800" dirty="0" smtClean="0">
                <a:solidFill>
                  <a:prstClr val="black"/>
                </a:solidFill>
                <a:ea typeface="Calibri"/>
                <a:cs typeface="Arial"/>
              </a:rPr>
              <a:t>CSF</a:t>
            </a:r>
          </a:p>
          <a:p>
            <a:pPr marL="0" indent="0" algn="ctr">
              <a:buNone/>
            </a:pPr>
            <a:r>
              <a:rPr lang="en-US" sz="2800" dirty="0" smtClean="0">
                <a:solidFill>
                  <a:prstClr val="black"/>
                </a:solidFill>
                <a:ea typeface="Calibri"/>
                <a:cs typeface="Arial"/>
              </a:rPr>
              <a:t> Gross appearance, </a:t>
            </a:r>
          </a:p>
          <a:p>
            <a:pPr marL="0" indent="0" algn="ctr">
              <a:buNone/>
            </a:pPr>
            <a:r>
              <a:rPr lang="en-US" sz="2800" dirty="0" smtClean="0">
                <a:solidFill>
                  <a:prstClr val="black"/>
                </a:solidFill>
                <a:ea typeface="Calibri"/>
                <a:cs typeface="Arial"/>
              </a:rPr>
              <a:t>chemistry</a:t>
            </a:r>
            <a:r>
              <a:rPr lang="en-US" sz="2800" dirty="0">
                <a:solidFill>
                  <a:prstClr val="black"/>
                </a:solidFill>
                <a:ea typeface="Calibri"/>
                <a:cs typeface="Arial"/>
              </a:rPr>
              <a:t>, </a:t>
            </a:r>
            <a:r>
              <a:rPr lang="en-US" sz="2800" dirty="0" smtClean="0">
                <a:solidFill>
                  <a:prstClr val="black"/>
                </a:solidFill>
                <a:ea typeface="Calibri"/>
                <a:cs typeface="Arial"/>
              </a:rPr>
              <a:t>microscopy, </a:t>
            </a:r>
          </a:p>
          <a:p>
            <a:pPr marL="0" lvl="0" indent="0" algn="ctr">
              <a:buNone/>
            </a:pPr>
            <a:r>
              <a:rPr lang="en-US" sz="2800" dirty="0">
                <a:solidFill>
                  <a:prstClr val="black"/>
                </a:solidFill>
                <a:cs typeface="Arial"/>
              </a:rPr>
              <a:t>Culture and </a:t>
            </a:r>
            <a:r>
              <a:rPr lang="en-US" sz="2800" dirty="0" smtClean="0">
                <a:solidFill>
                  <a:prstClr val="black"/>
                </a:solidFill>
                <a:cs typeface="Arial"/>
              </a:rPr>
              <a:t>sensitivity</a:t>
            </a:r>
            <a:endParaRPr lang="en-US" sz="2800" dirty="0" smtClean="0">
              <a:solidFill>
                <a:prstClr val="black"/>
              </a:solidFill>
              <a:ea typeface="Calibri"/>
              <a:cs typeface="Arial"/>
            </a:endParaRPr>
          </a:p>
          <a:p>
            <a:pPr marL="0" indent="0" algn="ctr">
              <a:buNone/>
            </a:pPr>
            <a:r>
              <a:rPr lang="en-US" sz="2800" dirty="0" smtClean="0">
                <a:solidFill>
                  <a:prstClr val="black"/>
                </a:solidFill>
                <a:ea typeface="Calibri"/>
                <a:cs typeface="Arial"/>
              </a:rPr>
              <a:t>Latex </a:t>
            </a:r>
            <a:r>
              <a:rPr lang="en-US" sz="2800" dirty="0">
                <a:solidFill>
                  <a:prstClr val="black"/>
                </a:solidFill>
                <a:ea typeface="Calibri"/>
                <a:cs typeface="Arial"/>
              </a:rPr>
              <a:t>agglutination </a:t>
            </a:r>
            <a:r>
              <a:rPr lang="en-US" sz="2800" dirty="0" smtClean="0">
                <a:solidFill>
                  <a:prstClr val="black"/>
                </a:solidFill>
                <a:ea typeface="Calibri"/>
                <a:cs typeface="Arial"/>
              </a:rPr>
              <a:t>test</a:t>
            </a:r>
          </a:p>
          <a:p>
            <a:pPr marL="0" indent="0" algn="ctr">
              <a:buNone/>
            </a:pPr>
            <a:r>
              <a:rPr lang="en-US" sz="2800" dirty="0" smtClean="0">
                <a:solidFill>
                  <a:prstClr val="black"/>
                </a:solidFill>
                <a:cs typeface="Arial"/>
              </a:rPr>
              <a:t>Others : PCR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0470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Lumbar Puncture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" y="1295399"/>
            <a:ext cx="7543801" cy="5016627"/>
          </a:xfrm>
        </p:spPr>
      </p:pic>
    </p:spTree>
    <p:extLst>
      <p:ext uri="{BB962C8B-B14F-4D97-AF65-F5344CB8AC3E}">
        <p14:creationId xmlns:p14="http://schemas.microsoft.com/office/powerpoint/2010/main" val="260050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Lumbar Puncture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11275"/>
            <a:ext cx="4724399" cy="3141725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0545" y="1828800"/>
            <a:ext cx="4401518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00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600200"/>
          </a:xfrm>
        </p:spPr>
        <p:txBody>
          <a:bodyPr>
            <a:normAutofit/>
          </a:bodyPr>
          <a:lstStyle/>
          <a:p>
            <a:pPr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 smtClean="0">
                <a:ea typeface="Calibri"/>
                <a:cs typeface="Arial"/>
              </a:rPr>
              <a:t>Definitions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400" b="1" dirty="0" smtClean="0">
                <a:ea typeface="Calibri"/>
                <a:cs typeface="Arial"/>
              </a:rPr>
              <a:t>Meningitis</a:t>
            </a:r>
            <a:r>
              <a:rPr lang="en-US" sz="2400" b="1" dirty="0">
                <a:ea typeface="Calibri"/>
                <a:cs typeface="Arial"/>
              </a:rPr>
              <a:t>:</a:t>
            </a:r>
          </a:p>
          <a:p>
            <a:pPr marL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400" b="1" dirty="0" smtClean="0">
                <a:solidFill>
                  <a:prstClr val="black"/>
                </a:solidFill>
                <a:ea typeface="Calibri"/>
                <a:cs typeface="Arial"/>
              </a:rPr>
              <a:t>Aseptic Meningitis: </a:t>
            </a:r>
          </a:p>
          <a:p>
            <a:pPr marL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400" b="1" dirty="0" smtClean="0">
                <a:ea typeface="Calibri"/>
                <a:cs typeface="Arial"/>
              </a:rPr>
              <a:t>Viral: </a:t>
            </a:r>
          </a:p>
          <a:p>
            <a:pPr marL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400" b="1" dirty="0" smtClean="0">
                <a:ea typeface="Calibri"/>
                <a:cs typeface="Arial"/>
              </a:rPr>
              <a:t>Encephalitis</a:t>
            </a:r>
            <a:r>
              <a:rPr lang="en-US" sz="2400" b="1" dirty="0">
                <a:ea typeface="Calibri"/>
                <a:cs typeface="Arial"/>
              </a:rPr>
              <a:t>:</a:t>
            </a:r>
            <a:r>
              <a:rPr lang="en-US" sz="2400" dirty="0">
                <a:ea typeface="Calibri"/>
                <a:cs typeface="Arial"/>
              </a:rPr>
              <a:t> </a:t>
            </a:r>
            <a:r>
              <a:rPr lang="en-US" sz="2400" dirty="0" smtClean="0">
                <a:ea typeface="Calibri"/>
                <a:cs typeface="Arial"/>
              </a:rPr>
              <a:t>    </a:t>
            </a:r>
          </a:p>
          <a:p>
            <a:pPr marL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400" b="1" dirty="0" err="1" smtClean="0">
                <a:ea typeface="Calibri"/>
                <a:cs typeface="Arial"/>
              </a:rPr>
              <a:t>Meningo</a:t>
            </a:r>
            <a:r>
              <a:rPr lang="en-US" sz="2400" b="1" dirty="0" smtClean="0">
                <a:ea typeface="Calibri"/>
                <a:cs typeface="Arial"/>
              </a:rPr>
              <a:t>-encephalitis</a:t>
            </a:r>
            <a:r>
              <a:rPr lang="en-US" sz="2400" b="1" dirty="0">
                <a:ea typeface="Calibri"/>
                <a:cs typeface="Arial"/>
              </a:rPr>
              <a:t>:</a:t>
            </a:r>
            <a:r>
              <a:rPr lang="en-US" sz="2400" dirty="0">
                <a:ea typeface="Calibri"/>
                <a:cs typeface="Arial"/>
              </a:rPr>
              <a:t> </a:t>
            </a:r>
            <a:endParaRPr lang="en-US" sz="2400" dirty="0" smtClean="0">
              <a:ea typeface="Calibri"/>
              <a:cs typeface="Arial"/>
            </a:endParaRPr>
          </a:p>
          <a:p>
            <a:pPr marL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400" b="1" dirty="0" smtClean="0">
                <a:ea typeface="Calibri"/>
                <a:cs typeface="Arial"/>
              </a:rPr>
              <a:t>Partially </a:t>
            </a:r>
            <a:r>
              <a:rPr lang="en-US" sz="2400" b="1" dirty="0">
                <a:ea typeface="Calibri"/>
                <a:cs typeface="Arial"/>
              </a:rPr>
              <a:t>treated meningitis: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400" b="1" dirty="0" smtClean="0">
                <a:ea typeface="Calibri"/>
                <a:cs typeface="Arial"/>
              </a:rPr>
              <a:t>Meningeal </a:t>
            </a:r>
            <a:r>
              <a:rPr lang="en-US" sz="2400" b="1" dirty="0">
                <a:ea typeface="Calibri"/>
                <a:cs typeface="Arial"/>
              </a:rPr>
              <a:t>irritation:</a:t>
            </a:r>
          </a:p>
        </p:txBody>
      </p:sp>
    </p:spTree>
    <p:extLst>
      <p:ext uri="{BB962C8B-B14F-4D97-AF65-F5344CB8AC3E}">
        <p14:creationId xmlns:p14="http://schemas.microsoft.com/office/powerpoint/2010/main" val="188344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/>
          </a:bodyPr>
          <a:lstStyle/>
          <a:p>
            <a:pPr marL="0" marR="0" indent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400" dirty="0" smtClean="0">
                <a:ea typeface="Calibri"/>
                <a:cs typeface="Arial"/>
              </a:rPr>
              <a:t>Normal CSF findings</a:t>
            </a:r>
            <a:endParaRPr lang="en-US" sz="2400" dirty="0">
              <a:ea typeface="Calibri"/>
              <a:cs typeface="Arial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5452829"/>
              </p:ext>
            </p:extLst>
          </p:nvPr>
        </p:nvGraphicFramePr>
        <p:xfrm>
          <a:off x="533400" y="2286000"/>
          <a:ext cx="8001000" cy="39623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76400"/>
                <a:gridCol w="1524000"/>
                <a:gridCol w="1828800"/>
                <a:gridCol w="1524000"/>
                <a:gridCol w="1447800"/>
              </a:tblGrid>
              <a:tr h="7772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WBCs/mm3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Neutrophils/µL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Protein (mg/dl)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CSF/blood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G (%)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1532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 smtClean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Newborn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772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          </a:t>
                      </a:r>
                      <a:r>
                        <a:rPr lang="en-US" sz="2000" dirty="0" smtClean="0">
                          <a:effectLst/>
                        </a:rPr>
                        <a:t>Preterm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0-29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(up to 40?)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Up to 40-60%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Of WBC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65-150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55-105 %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772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         </a:t>
                      </a:r>
                      <a:r>
                        <a:rPr lang="en-US" sz="2000" dirty="0" smtClean="0">
                          <a:effectLst/>
                        </a:rPr>
                        <a:t> Term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up to 25</a:t>
                      </a:r>
                      <a:endParaRPr kumimoji="0" lang="en-US" sz="2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Arial"/>
                        </a:rPr>
                        <a:t>Up to 20%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20-170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44-248 %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1532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Infants &amp; </a:t>
                      </a:r>
                      <a:r>
                        <a:rPr lang="en-US" sz="2000" dirty="0" smtClean="0">
                          <a:effectLst/>
                        </a:rPr>
                        <a:t>older Children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0-6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 0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15-45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60-90 %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168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400" dirty="0">
                <a:ea typeface="Calibri"/>
                <a:cs typeface="Arial"/>
              </a:rPr>
              <a:t>Typical Findings in Bacterial, Viral, Fungal, &amp; </a:t>
            </a:r>
            <a:r>
              <a:rPr lang="en-US" sz="2400" dirty="0" err="1">
                <a:ea typeface="Calibri"/>
                <a:cs typeface="Arial"/>
              </a:rPr>
              <a:t>Tuberculous</a:t>
            </a:r>
            <a:r>
              <a:rPr lang="en-US" sz="2400" dirty="0">
                <a:ea typeface="Calibri"/>
                <a:cs typeface="Arial"/>
              </a:rPr>
              <a:t> Meningitis: </a:t>
            </a:r>
            <a:endParaRPr lang="en-US" sz="2400" dirty="0" smtClean="0">
              <a:ea typeface="Calibri"/>
              <a:cs typeface="Arial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ea typeface="Calibri"/>
              <a:cs typeface="Arial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7361837"/>
              </p:ext>
            </p:extLst>
          </p:nvPr>
        </p:nvGraphicFramePr>
        <p:xfrm>
          <a:off x="381002" y="2590801"/>
          <a:ext cx="8153400" cy="38870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09798"/>
                <a:gridCol w="1981200"/>
                <a:gridCol w="2057400"/>
                <a:gridCol w="1905002"/>
              </a:tblGrid>
              <a:tr h="62396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CSF Findings  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Bacterial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Viral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Fungal/ Tuberculous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2396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WBC/mm3 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  &gt; 500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  &lt; 500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  &lt; 500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2396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     PMNs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  &gt; 80%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  &lt; 50%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  &lt; 50%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5707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Glucose(mg/dl)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  &lt; 40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  &gt; 40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  &lt; 40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2396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     CSF/blood ratio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  &lt;30%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  &gt;50%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  &lt;30%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5707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Protein(mg/dl)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  &gt; 100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  &lt; 100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   &gt; 100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967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400" b="1" dirty="0" smtClean="0">
                <a:solidFill>
                  <a:prstClr val="black"/>
                </a:solidFill>
                <a:ea typeface="Calibri"/>
                <a:cs typeface="Arial"/>
              </a:rPr>
              <a:t/>
            </a:r>
            <a:br>
              <a:rPr lang="en-US" sz="2400" b="1" dirty="0" smtClean="0">
                <a:solidFill>
                  <a:prstClr val="black"/>
                </a:solidFill>
                <a:ea typeface="Calibri"/>
                <a:cs typeface="Arial"/>
              </a:rPr>
            </a:br>
            <a:r>
              <a:rPr lang="en-US" sz="3100" b="1" dirty="0" smtClean="0">
                <a:solidFill>
                  <a:prstClr val="black"/>
                </a:solidFill>
                <a:ea typeface="Calibri"/>
                <a:cs typeface="Arial"/>
              </a:rPr>
              <a:t>Partially </a:t>
            </a:r>
            <a:r>
              <a:rPr lang="en-US" sz="3100" b="1" dirty="0">
                <a:solidFill>
                  <a:prstClr val="black"/>
                </a:solidFill>
                <a:ea typeface="Calibri"/>
                <a:cs typeface="Arial"/>
              </a:rPr>
              <a:t>treated </a:t>
            </a:r>
            <a:r>
              <a:rPr lang="en-US" sz="3100" b="1" dirty="0" smtClean="0">
                <a:solidFill>
                  <a:prstClr val="black"/>
                </a:solidFill>
                <a:ea typeface="Calibri"/>
                <a:cs typeface="Arial"/>
              </a:rPr>
              <a:t>meningitis</a:t>
            </a:r>
            <a:r>
              <a:rPr lang="en-US" sz="3100" b="1" dirty="0">
                <a:solidFill>
                  <a:prstClr val="black"/>
                </a:solidFill>
                <a:ea typeface="Calibri"/>
                <a:cs typeface="Arial"/>
              </a:rPr>
              <a:t/>
            </a:r>
            <a:br>
              <a:rPr lang="en-US" sz="3100" b="1" dirty="0">
                <a:solidFill>
                  <a:prstClr val="black"/>
                </a:solidFill>
                <a:ea typeface="Calibri"/>
                <a:cs typeface="Arial"/>
              </a:rPr>
            </a:b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400" b="1" dirty="0" smtClean="0">
                <a:ea typeface="Calibri"/>
                <a:cs typeface="Arial"/>
              </a:rPr>
              <a:t>Traumatic </a:t>
            </a:r>
            <a:r>
              <a:rPr lang="en-US" sz="2400" b="1" dirty="0">
                <a:ea typeface="Calibri"/>
                <a:cs typeface="Arial"/>
              </a:rPr>
              <a:t>LP: 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400" dirty="0">
                <a:ea typeface="Calibri"/>
                <a:cs typeface="Arial"/>
              </a:rPr>
              <a:t>Correction </a:t>
            </a:r>
            <a:r>
              <a:rPr lang="en-US" sz="2400" dirty="0" smtClean="0">
                <a:ea typeface="Calibri"/>
                <a:cs typeface="Arial"/>
              </a:rPr>
              <a:t>Factor: </a:t>
            </a:r>
            <a:endParaRPr lang="en-US" sz="2400" dirty="0">
              <a:ea typeface="Calibri"/>
              <a:cs typeface="Arial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400" dirty="0">
                <a:ea typeface="Calibri"/>
                <a:cs typeface="Arial"/>
              </a:rPr>
              <a:t>True WBCs (CSF) = Actual WBCs (CSF) - WBCs (Blood) </a:t>
            </a:r>
            <a:r>
              <a:rPr lang="en-US" sz="2400" dirty="0" smtClean="0">
                <a:ea typeface="Calibri"/>
                <a:cs typeface="Arial"/>
              </a:rPr>
              <a:t>X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400" dirty="0">
                <a:ea typeface="Calibri"/>
                <a:cs typeface="Arial"/>
              </a:rPr>
              <a:t> </a:t>
            </a:r>
            <a:r>
              <a:rPr lang="en-US" sz="2400" dirty="0" smtClean="0">
                <a:ea typeface="Calibri"/>
                <a:cs typeface="Arial"/>
              </a:rPr>
              <a:t>   </a:t>
            </a:r>
            <a:r>
              <a:rPr lang="en-US" sz="2400" dirty="0">
                <a:ea typeface="Calibri"/>
                <a:cs typeface="Arial"/>
              </a:rPr>
              <a:t>[RBCs (CSF)/RBCs (blood)]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400" b="1" dirty="0">
                <a:ea typeface="Calibri"/>
                <a:cs typeface="Arial"/>
              </a:rPr>
              <a:t>Bloody </a:t>
            </a:r>
            <a:r>
              <a:rPr lang="en-US" sz="2400" b="1" dirty="0" err="1">
                <a:ea typeface="Calibri"/>
                <a:cs typeface="Arial"/>
              </a:rPr>
              <a:t>vs</a:t>
            </a:r>
            <a:r>
              <a:rPr lang="en-US" sz="2400" b="1" dirty="0">
                <a:ea typeface="Calibri"/>
                <a:cs typeface="Arial"/>
              </a:rPr>
              <a:t> Traumatic LP: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400" dirty="0">
                <a:ea typeface="Calibri"/>
                <a:cs typeface="Arial"/>
              </a:rPr>
              <a:t>Bleeding that does not lessen during collection of multiple tubes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400" dirty="0" err="1">
                <a:ea typeface="Calibri"/>
                <a:cs typeface="Arial"/>
              </a:rPr>
              <a:t>Xanthochromia</a:t>
            </a:r>
            <a:r>
              <a:rPr lang="en-US" sz="2400" dirty="0">
                <a:ea typeface="Calibri"/>
                <a:cs typeface="Arial"/>
              </a:rPr>
              <a:t> of the CNS supernatant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en-US" sz="2400" dirty="0" err="1">
                <a:ea typeface="Calibri"/>
                <a:cs typeface="Arial"/>
              </a:rPr>
              <a:t>Crenated</a:t>
            </a:r>
            <a:r>
              <a:rPr lang="en-US" sz="2400" dirty="0">
                <a:ea typeface="Calibri"/>
                <a:cs typeface="Arial"/>
              </a:rPr>
              <a:t> RBCs noted </a:t>
            </a:r>
            <a:r>
              <a:rPr lang="en-US" sz="2400" dirty="0" smtClean="0">
                <a:ea typeface="Calibri"/>
                <a:cs typeface="Arial"/>
              </a:rPr>
              <a:t>microscopically</a:t>
            </a:r>
            <a:endParaRPr lang="en-US" sz="2400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4491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400" dirty="0">
                <a:ea typeface="Calibri"/>
                <a:cs typeface="Arial"/>
              </a:rPr>
              <a:t>Serum Glucose </a:t>
            </a:r>
            <a:r>
              <a:rPr lang="en-US" sz="2400" dirty="0" smtClean="0">
                <a:ea typeface="Calibri"/>
                <a:cs typeface="Arial"/>
              </a:rPr>
              <a:t>Level </a:t>
            </a:r>
          </a:p>
          <a:p>
            <a:pPr marL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400" dirty="0" smtClean="0">
                <a:ea typeface="Calibri"/>
                <a:cs typeface="Arial"/>
              </a:rPr>
              <a:t>FBC</a:t>
            </a:r>
            <a:r>
              <a:rPr lang="en-US" sz="2400" dirty="0">
                <a:ea typeface="Calibri"/>
                <a:cs typeface="Arial"/>
              </a:rPr>
              <a:t>: correlate clinically</a:t>
            </a:r>
            <a:endParaRPr lang="en-US" sz="4000" dirty="0">
              <a:ea typeface="Calibri"/>
              <a:cs typeface="Arial"/>
            </a:endParaRPr>
          </a:p>
          <a:p>
            <a:pPr marL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400" dirty="0">
                <a:ea typeface="Calibri"/>
                <a:cs typeface="Arial"/>
              </a:rPr>
              <a:t>CRP, ESR, U/E, </a:t>
            </a:r>
            <a:endParaRPr lang="en-US" sz="2400" dirty="0" smtClean="0">
              <a:ea typeface="Calibri"/>
              <a:cs typeface="Arial"/>
            </a:endParaRPr>
          </a:p>
          <a:p>
            <a:pPr marL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400" dirty="0" smtClean="0">
                <a:ea typeface="Calibri"/>
                <a:cs typeface="Arial"/>
              </a:rPr>
              <a:t>Blood </a:t>
            </a:r>
            <a:r>
              <a:rPr lang="en-US" sz="2400" dirty="0">
                <a:ea typeface="Calibri"/>
                <a:cs typeface="Arial"/>
              </a:rPr>
              <a:t>C/S, Urine A, C/S, other cultures and swabs</a:t>
            </a:r>
            <a:endParaRPr lang="en-US" sz="4000" dirty="0">
              <a:ea typeface="Calibri"/>
              <a:cs typeface="Arial"/>
            </a:endParaRPr>
          </a:p>
          <a:p>
            <a:pPr marL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400" dirty="0">
                <a:ea typeface="Calibri"/>
                <a:cs typeface="Arial"/>
              </a:rPr>
              <a:t>Imaging:</a:t>
            </a:r>
            <a:endParaRPr lang="en-US" sz="4000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8714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400" dirty="0" smtClean="0">
                <a:solidFill>
                  <a:srgbClr val="FF0000"/>
                </a:solidFill>
                <a:ea typeface="Calibri"/>
                <a:cs typeface="Arial"/>
              </a:rPr>
              <a:t>Treatment </a:t>
            </a:r>
            <a:endParaRPr lang="en-US" sz="3400" dirty="0">
              <a:solidFill>
                <a:prstClr val="black"/>
              </a:solidFill>
              <a:ea typeface="Calibri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000" b="1" dirty="0" smtClean="0">
                <a:ea typeface="Calibri"/>
                <a:cs typeface="Arial"/>
              </a:rPr>
              <a:t>Initial </a:t>
            </a:r>
            <a:r>
              <a:rPr lang="en-US" sz="2000" b="1" dirty="0">
                <a:ea typeface="Calibri"/>
                <a:cs typeface="Arial"/>
              </a:rPr>
              <a:t>Empiric Treatment of bacterial </a:t>
            </a:r>
            <a:r>
              <a:rPr lang="en-US" sz="2000" b="1" dirty="0" smtClean="0">
                <a:ea typeface="Calibri"/>
                <a:cs typeface="Arial"/>
              </a:rPr>
              <a:t>meningitis in neonate:           </a:t>
            </a:r>
          </a:p>
          <a:p>
            <a:pPr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000" dirty="0" smtClean="0">
                <a:ea typeface="Calibri"/>
                <a:cs typeface="Arial"/>
              </a:rPr>
              <a:t>Ampicillin </a:t>
            </a:r>
            <a:r>
              <a:rPr lang="en-US" sz="2000" dirty="0">
                <a:ea typeface="Calibri"/>
                <a:cs typeface="Arial"/>
              </a:rPr>
              <a:t>and </a:t>
            </a:r>
            <a:r>
              <a:rPr lang="en-US" sz="2000" dirty="0" err="1" smtClean="0">
                <a:ea typeface="Calibri"/>
                <a:cs typeface="Arial"/>
              </a:rPr>
              <a:t>Cefotaxime</a:t>
            </a:r>
            <a:r>
              <a:rPr lang="en-US" sz="2000" dirty="0" smtClean="0">
                <a:ea typeface="Calibri"/>
                <a:cs typeface="Arial"/>
              </a:rPr>
              <a:t>, </a:t>
            </a:r>
          </a:p>
          <a:p>
            <a:pPr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000" dirty="0" smtClean="0">
                <a:ea typeface="Calibri"/>
                <a:cs typeface="Arial"/>
              </a:rPr>
              <a:t>If </a:t>
            </a:r>
            <a:r>
              <a:rPr lang="en-US" sz="2000" dirty="0">
                <a:ea typeface="Calibri"/>
                <a:cs typeface="Arial"/>
              </a:rPr>
              <a:t>pneumococcal meningitis is suspected in neonate, </a:t>
            </a:r>
            <a:r>
              <a:rPr lang="en-US" sz="2000" dirty="0" err="1">
                <a:ea typeface="Calibri"/>
                <a:cs typeface="Arial"/>
              </a:rPr>
              <a:t>vancomycin</a:t>
            </a:r>
            <a:r>
              <a:rPr lang="en-US" sz="2000" dirty="0">
                <a:ea typeface="Calibri"/>
                <a:cs typeface="Arial"/>
              </a:rPr>
              <a:t> should be given instead of Ampicillin pending culture and antimicrobial susceptibility </a:t>
            </a:r>
            <a:r>
              <a:rPr lang="en-US" sz="2000" dirty="0" smtClean="0">
                <a:ea typeface="Calibri"/>
                <a:cs typeface="Arial"/>
              </a:rPr>
              <a:t>results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000" b="1" dirty="0" smtClean="0">
                <a:ea typeface="Calibri"/>
                <a:cs typeface="Arial"/>
              </a:rPr>
              <a:t>Initial </a:t>
            </a:r>
            <a:r>
              <a:rPr lang="en-US" sz="2000" b="1" dirty="0">
                <a:ea typeface="Calibri"/>
                <a:cs typeface="Arial"/>
              </a:rPr>
              <a:t>Empiric Treatment of bacterial meningitis beyond neonatal period: </a:t>
            </a:r>
            <a:r>
              <a:rPr lang="en-US" sz="2000" dirty="0" err="1" smtClean="0">
                <a:ea typeface="Calibri"/>
                <a:cs typeface="Arial"/>
              </a:rPr>
              <a:t>Vancomycin</a:t>
            </a:r>
            <a:r>
              <a:rPr lang="en-US" sz="2000" dirty="0" smtClean="0">
                <a:ea typeface="Calibri"/>
                <a:cs typeface="Arial"/>
              </a:rPr>
              <a:t> </a:t>
            </a:r>
            <a:r>
              <a:rPr lang="en-US" sz="2000" dirty="0">
                <a:ea typeface="Calibri"/>
                <a:cs typeface="Arial"/>
              </a:rPr>
              <a:t>plus </a:t>
            </a:r>
            <a:r>
              <a:rPr lang="en-US" sz="2000" dirty="0" smtClean="0">
                <a:ea typeface="Calibri"/>
                <a:cs typeface="Arial"/>
              </a:rPr>
              <a:t>Ceftriaxone </a:t>
            </a:r>
            <a:r>
              <a:rPr lang="en-US" sz="2000" dirty="0">
                <a:ea typeface="Calibri"/>
                <a:cs typeface="Arial"/>
              </a:rPr>
              <a:t>(or </a:t>
            </a:r>
            <a:r>
              <a:rPr lang="en-US" sz="2000" dirty="0" err="1">
                <a:ea typeface="Calibri"/>
                <a:cs typeface="Arial"/>
              </a:rPr>
              <a:t>cefotaxime</a:t>
            </a:r>
            <a:r>
              <a:rPr lang="en-US" sz="2000" dirty="0">
                <a:ea typeface="Calibri"/>
                <a:cs typeface="Arial"/>
              </a:rPr>
              <a:t>) </a:t>
            </a:r>
            <a:endParaRPr lang="en-US" sz="2000" dirty="0" smtClean="0">
              <a:ea typeface="Calibri"/>
              <a:cs typeface="Arial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000" dirty="0" smtClean="0">
                <a:ea typeface="Calibri"/>
                <a:cs typeface="Arial"/>
              </a:rPr>
              <a:t>because </a:t>
            </a:r>
            <a:r>
              <a:rPr lang="en-US" sz="2000" dirty="0">
                <a:ea typeface="Calibri"/>
                <a:cs typeface="Arial"/>
              </a:rPr>
              <a:t>of the potential for penicillin and cephalosporin-resistant pneumococci as a cause of meningitis, </a:t>
            </a:r>
            <a:r>
              <a:rPr lang="en-US" sz="2000" dirty="0" err="1">
                <a:ea typeface="Calibri"/>
                <a:cs typeface="Arial"/>
              </a:rPr>
              <a:t>vancomycin</a:t>
            </a:r>
            <a:r>
              <a:rPr lang="en-US" sz="2000" dirty="0">
                <a:ea typeface="Calibri"/>
                <a:cs typeface="Arial"/>
              </a:rPr>
              <a:t> is recommended as part of initial therapy. Addition of rifampicin may be considered in cephalosporin-intolerant children with pneumococcal meningitis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9231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600" dirty="0">
                <a:ea typeface="Calibri"/>
                <a:cs typeface="Arial"/>
              </a:rPr>
              <a:t>Drugs of </a:t>
            </a:r>
            <a:r>
              <a:rPr lang="en-US" sz="3600" dirty="0" smtClean="0">
                <a:ea typeface="Calibri"/>
                <a:cs typeface="Arial"/>
              </a:rPr>
              <a:t>Choice</a:t>
            </a:r>
            <a:endParaRPr lang="en-US" sz="3600" dirty="0">
              <a:ea typeface="Calibri"/>
              <a:cs typeface="Arial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1430882"/>
              </p:ext>
            </p:extLst>
          </p:nvPr>
        </p:nvGraphicFramePr>
        <p:xfrm>
          <a:off x="457200" y="1600200"/>
          <a:ext cx="8229600" cy="458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Organism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Drugs of Choice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Streptococcus </a:t>
                      </a:r>
                      <a:r>
                        <a:rPr lang="en-US" sz="1800" i="1" dirty="0" err="1" smtClean="0">
                          <a:effectLst/>
                          <a:latin typeface="+mn-lt"/>
                          <a:ea typeface="Calibri"/>
                          <a:cs typeface="Arial"/>
                        </a:rPr>
                        <a:t>Pneumoniae</a:t>
                      </a:r>
                      <a:endParaRPr lang="en-US" sz="1800" i="1" dirty="0" smtClean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Neisseria Meningitides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i="1" dirty="0" err="1" smtClean="0">
                          <a:effectLst/>
                          <a:latin typeface="+mn-lt"/>
                          <a:ea typeface="Calibri"/>
                          <a:cs typeface="Arial"/>
                        </a:rPr>
                        <a:t>Haemophilus</a:t>
                      </a:r>
                      <a:r>
                        <a:rPr lang="en-US" sz="1800" i="1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 </a:t>
                      </a:r>
                      <a:r>
                        <a:rPr lang="en-US" sz="1800" i="1" dirty="0" err="1" smtClean="0">
                          <a:effectLst/>
                          <a:latin typeface="+mn-lt"/>
                          <a:ea typeface="Calibri"/>
                          <a:cs typeface="Arial"/>
                        </a:rPr>
                        <a:t>Influenzae</a:t>
                      </a:r>
                      <a:r>
                        <a:rPr lang="en-US" sz="1800" i="1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 type 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Listeria </a:t>
                      </a:r>
                      <a:r>
                        <a:rPr lang="en-US" sz="1800" i="1" dirty="0" err="1" smtClean="0">
                          <a:effectLst/>
                          <a:latin typeface="+mn-lt"/>
                          <a:ea typeface="Calibri"/>
                          <a:cs typeface="Arial"/>
                        </a:rPr>
                        <a:t>monocytogens</a:t>
                      </a:r>
                      <a:endParaRPr lang="en-US" sz="1800" i="1" dirty="0" smtClean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Streptococcus </a:t>
                      </a:r>
                      <a:r>
                        <a:rPr lang="en-US" sz="1800" i="1" dirty="0" err="1" smtClean="0">
                          <a:effectLst/>
                          <a:latin typeface="+mn-lt"/>
                          <a:ea typeface="Calibri"/>
                          <a:cs typeface="Arial"/>
                        </a:rPr>
                        <a:t>agalactiae</a:t>
                      </a:r>
                      <a:endParaRPr lang="en-US" sz="1800" i="1" dirty="0" smtClean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i="1" dirty="0" err="1" smtClean="0">
                          <a:effectLst/>
                          <a:latin typeface="+mn-lt"/>
                          <a:ea typeface="Calibri"/>
                          <a:cs typeface="Arial"/>
                        </a:rPr>
                        <a:t>E.Coli</a:t>
                      </a:r>
                      <a:endParaRPr lang="en-US" sz="1800" i="1" dirty="0" smtClean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viral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9146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600" dirty="0">
                <a:ea typeface="Calibri"/>
                <a:cs typeface="Arial"/>
              </a:rPr>
              <a:t>Drugs of </a:t>
            </a:r>
            <a:r>
              <a:rPr lang="en-US" sz="3600" dirty="0" smtClean="0">
                <a:ea typeface="Calibri"/>
                <a:cs typeface="Arial"/>
              </a:rPr>
              <a:t>Choice</a:t>
            </a:r>
            <a:endParaRPr lang="en-US" sz="3600" dirty="0">
              <a:ea typeface="Calibri"/>
              <a:cs typeface="Arial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928408"/>
              </p:ext>
            </p:extLst>
          </p:nvPr>
        </p:nvGraphicFramePr>
        <p:xfrm>
          <a:off x="457200" y="1600200"/>
          <a:ext cx="8229600" cy="458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3352800"/>
                <a:gridCol w="2133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Organism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Drugs of Choice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Streptococcus </a:t>
                      </a:r>
                      <a:r>
                        <a:rPr lang="en-US" sz="1800" i="1" dirty="0" err="1" smtClean="0">
                          <a:effectLst/>
                          <a:latin typeface="+mn-lt"/>
                          <a:ea typeface="Calibri"/>
                          <a:cs typeface="Arial"/>
                        </a:rPr>
                        <a:t>Pneumoniae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Penicillin, 3</a:t>
                      </a:r>
                      <a:r>
                        <a:rPr lang="en-US" sz="1800" baseline="300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rd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 gen. Cephalosporin,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Arial"/>
                        </a:rPr>
                        <a:t>vancomycin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Neisseria Meningitides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Penicillin, 3</a:t>
                      </a:r>
                      <a:r>
                        <a:rPr lang="en-US" sz="1800" baseline="300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rd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 gen. Cephalosporin, Chloramphenicol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i="1" dirty="0" err="1" smtClean="0">
                          <a:effectLst/>
                          <a:latin typeface="+mn-lt"/>
                          <a:ea typeface="Calibri"/>
                          <a:cs typeface="Arial"/>
                        </a:rPr>
                        <a:t>Haemophilus</a:t>
                      </a:r>
                      <a:r>
                        <a:rPr lang="en-US" sz="1800" i="1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 </a:t>
                      </a:r>
                      <a:r>
                        <a:rPr lang="en-US" sz="1800" i="1" dirty="0" err="1" smtClean="0">
                          <a:effectLst/>
                          <a:latin typeface="+mn-lt"/>
                          <a:ea typeface="Calibri"/>
                          <a:cs typeface="Arial"/>
                        </a:rPr>
                        <a:t>Influenzae</a:t>
                      </a:r>
                      <a:r>
                        <a:rPr lang="en-US" sz="1800" i="1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 type 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3</a:t>
                      </a:r>
                      <a:r>
                        <a:rPr lang="en-US" sz="1800" baseline="300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rd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 gen. Cephalosporin, Ampicillin, Chloramphenicol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Listeria </a:t>
                      </a:r>
                      <a:r>
                        <a:rPr lang="en-US" sz="1800" i="1" dirty="0" err="1" smtClean="0">
                          <a:effectLst/>
                          <a:latin typeface="+mn-lt"/>
                          <a:ea typeface="Calibri"/>
                          <a:cs typeface="Arial"/>
                        </a:rPr>
                        <a:t>monocytogens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Penicillin or ampicillin plus gentamycin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Streptococcus </a:t>
                      </a:r>
                      <a:r>
                        <a:rPr lang="en-US" sz="1800" i="1" dirty="0" err="1" smtClean="0">
                          <a:effectLst/>
                          <a:latin typeface="+mn-lt"/>
                          <a:ea typeface="Calibri"/>
                          <a:cs typeface="Arial"/>
                        </a:rPr>
                        <a:t>agalactiae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Penicillin, ampicillin (plus gentamycin for 3-5 days)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i="1" dirty="0" err="1" smtClean="0">
                          <a:effectLst/>
                          <a:latin typeface="+mn-lt"/>
                          <a:ea typeface="Calibri"/>
                          <a:cs typeface="Arial"/>
                        </a:rPr>
                        <a:t>E.coli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Aminoglycoside, 3</a:t>
                      </a:r>
                      <a:r>
                        <a:rPr lang="en-US" sz="1800" baseline="300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rd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 gen. Cephalosporin,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Arial"/>
                        </a:rPr>
                        <a:t>imipenem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viral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628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600" dirty="0">
                <a:ea typeface="Calibri"/>
                <a:cs typeface="Arial"/>
              </a:rPr>
              <a:t>Drugs of </a:t>
            </a:r>
            <a:r>
              <a:rPr lang="en-US" sz="3600" dirty="0" smtClean="0">
                <a:ea typeface="Calibri"/>
                <a:cs typeface="Arial"/>
              </a:rPr>
              <a:t>Choice</a:t>
            </a:r>
            <a:endParaRPr lang="en-US" sz="3600" dirty="0">
              <a:ea typeface="Calibri"/>
              <a:cs typeface="Arial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7241433"/>
              </p:ext>
            </p:extLst>
          </p:nvPr>
        </p:nvGraphicFramePr>
        <p:xfrm>
          <a:off x="381000" y="1295400"/>
          <a:ext cx="8229600" cy="5125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3352800"/>
                <a:gridCol w="2133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Organism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Drugs of Choice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Duration of treatment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Streptococcus </a:t>
                      </a:r>
                      <a:r>
                        <a:rPr lang="en-US" sz="1800" i="1" dirty="0" err="1" smtClean="0">
                          <a:effectLst/>
                          <a:latin typeface="+mn-lt"/>
                          <a:ea typeface="Calibri"/>
                          <a:cs typeface="Arial"/>
                        </a:rPr>
                        <a:t>Pneumoniae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Penicillin, 3</a:t>
                      </a:r>
                      <a:r>
                        <a:rPr lang="en-US" sz="1800" baseline="300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rd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 gen. Cephalosporin,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Arial"/>
                        </a:rPr>
                        <a:t>vancomycin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10 days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Neisseria Meningitides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Penicillin, 3</a:t>
                      </a:r>
                      <a:r>
                        <a:rPr lang="en-US" sz="1800" baseline="300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rd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 gen. Cephalosporin, Chloramphenicol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minimum 5 days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i="1" dirty="0" err="1" smtClean="0">
                          <a:effectLst/>
                          <a:latin typeface="+mn-lt"/>
                          <a:ea typeface="Calibri"/>
                          <a:cs typeface="Arial"/>
                        </a:rPr>
                        <a:t>Haemophilus</a:t>
                      </a:r>
                      <a:r>
                        <a:rPr lang="en-US" sz="1800" i="1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 </a:t>
                      </a:r>
                      <a:r>
                        <a:rPr lang="en-US" sz="1800" i="1" dirty="0" err="1" smtClean="0">
                          <a:effectLst/>
                          <a:latin typeface="+mn-lt"/>
                          <a:ea typeface="Calibri"/>
                          <a:cs typeface="Arial"/>
                        </a:rPr>
                        <a:t>Influenzae</a:t>
                      </a:r>
                      <a:r>
                        <a:rPr lang="en-US" sz="1800" i="1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 type 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3</a:t>
                      </a:r>
                      <a:r>
                        <a:rPr lang="en-US" sz="1800" baseline="300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rd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 gen. Cephalosporin, Ampicillin, Chloramphenicol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7-10 days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Listeria </a:t>
                      </a:r>
                      <a:r>
                        <a:rPr lang="en-US" sz="1800" i="1" dirty="0" err="1" smtClean="0">
                          <a:effectLst/>
                          <a:latin typeface="+mn-lt"/>
                          <a:ea typeface="Calibri"/>
                          <a:cs typeface="Arial"/>
                        </a:rPr>
                        <a:t>monocytogens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Penicillin or ampicillin plus gentamycin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14-21 days</a:t>
                      </a:r>
                      <a:endParaRPr lang="en-US" sz="3200" dirty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Streptococcus </a:t>
                      </a:r>
                      <a:r>
                        <a:rPr lang="en-US" sz="1800" i="1" dirty="0" err="1" smtClean="0">
                          <a:effectLst/>
                          <a:latin typeface="+mn-lt"/>
                          <a:ea typeface="Calibri"/>
                          <a:cs typeface="Arial"/>
                        </a:rPr>
                        <a:t>agalactiae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Penicillin, ampicillin (plus gentamycin for 3-5 days)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14-21 days</a:t>
                      </a:r>
                      <a:endParaRPr lang="en-US" sz="3200" dirty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i="1" dirty="0" err="1" smtClean="0">
                          <a:effectLst/>
                          <a:latin typeface="+mn-lt"/>
                          <a:ea typeface="Calibri"/>
                          <a:cs typeface="Arial"/>
                        </a:rPr>
                        <a:t>E.coli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Aminoglycoside, 3</a:t>
                      </a:r>
                      <a:r>
                        <a:rPr lang="en-US" sz="1800" baseline="300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rd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 gen. Cephalosporin, </a:t>
                      </a:r>
                      <a:r>
                        <a:rPr lang="en-US" sz="1800" dirty="0" err="1" smtClean="0">
                          <a:effectLst/>
                          <a:latin typeface="+mn-lt"/>
                          <a:ea typeface="Calibri"/>
                          <a:cs typeface="Arial"/>
                        </a:rPr>
                        <a:t>imipenem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minimum 21 days after CSF become sterile.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viral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4586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ea typeface="Calibri"/>
                <a:cs typeface="Arial"/>
              </a:rPr>
              <a:t>Duration of </a:t>
            </a:r>
            <a:r>
              <a:rPr lang="en-US" sz="3200" dirty="0" smtClean="0">
                <a:ea typeface="Calibri"/>
                <a:cs typeface="Arial"/>
              </a:rPr>
              <a:t>Treatment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400" dirty="0" smtClean="0">
                <a:ea typeface="Calibri"/>
                <a:cs typeface="Arial"/>
              </a:rPr>
              <a:t>Is </a:t>
            </a:r>
            <a:r>
              <a:rPr lang="en-US" sz="2400" dirty="0">
                <a:ea typeface="Calibri"/>
                <a:cs typeface="Arial"/>
              </a:rPr>
              <a:t>based on causative organism and the clinical </a:t>
            </a:r>
            <a:r>
              <a:rPr lang="en-US" sz="2400" dirty="0" smtClean="0">
                <a:ea typeface="Calibri"/>
                <a:cs typeface="Arial"/>
              </a:rPr>
              <a:t>course.</a:t>
            </a:r>
          </a:p>
          <a:p>
            <a:pPr marL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400" dirty="0">
                <a:solidFill>
                  <a:prstClr val="black"/>
                </a:solidFill>
                <a:ea typeface="Calibri"/>
                <a:cs typeface="Arial"/>
              </a:rPr>
              <a:t>D</a:t>
            </a:r>
            <a:r>
              <a:rPr lang="en-US" sz="2400" dirty="0" smtClean="0">
                <a:solidFill>
                  <a:prstClr val="black"/>
                </a:solidFill>
                <a:ea typeface="Calibri"/>
                <a:cs typeface="Arial"/>
              </a:rPr>
              <a:t>uration </a:t>
            </a:r>
            <a:r>
              <a:rPr lang="en-US" sz="2400" dirty="0">
                <a:solidFill>
                  <a:prstClr val="black"/>
                </a:solidFill>
                <a:ea typeface="Calibri"/>
                <a:cs typeface="Arial"/>
              </a:rPr>
              <a:t>may need to be extended </a:t>
            </a:r>
            <a:r>
              <a:rPr lang="en-US" sz="2400" dirty="0" smtClean="0">
                <a:solidFill>
                  <a:prstClr val="black"/>
                </a:solidFill>
                <a:ea typeface="Calibri"/>
                <a:cs typeface="Arial"/>
              </a:rPr>
              <a:t>&amp;should </a:t>
            </a:r>
            <a:r>
              <a:rPr lang="en-US" sz="2400" dirty="0">
                <a:solidFill>
                  <a:prstClr val="black"/>
                </a:solidFill>
                <a:ea typeface="Calibri"/>
                <a:cs typeface="Arial"/>
              </a:rPr>
              <a:t>be </a:t>
            </a:r>
            <a:r>
              <a:rPr lang="en-US" sz="2400" dirty="0" smtClean="0">
                <a:solidFill>
                  <a:prstClr val="black"/>
                </a:solidFill>
                <a:ea typeface="Calibri"/>
                <a:cs typeface="Arial"/>
              </a:rPr>
              <a:t>individualized:</a:t>
            </a:r>
            <a:endParaRPr lang="en-US" sz="2400" dirty="0">
              <a:solidFill>
                <a:prstClr val="black"/>
              </a:solidFill>
              <a:ea typeface="Calibri"/>
              <a:cs typeface="Arial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dirty="0" smtClean="0">
                <a:solidFill>
                  <a:prstClr val="black"/>
                </a:solidFill>
              </a:rPr>
              <a:t>     - </a:t>
            </a:r>
            <a:r>
              <a:rPr lang="en-US" sz="2400" dirty="0" smtClean="0">
                <a:ea typeface="Calibri"/>
                <a:cs typeface="Arial"/>
              </a:rPr>
              <a:t>Patient </a:t>
            </a:r>
            <a:r>
              <a:rPr lang="en-US" sz="2400" dirty="0">
                <a:ea typeface="Calibri"/>
                <a:cs typeface="Arial"/>
              </a:rPr>
              <a:t>with complications ( brain abscess, subdural </a:t>
            </a:r>
            <a:r>
              <a:rPr lang="en-US" sz="2400" dirty="0" smtClean="0">
                <a:ea typeface="Calibri"/>
                <a:cs typeface="Arial"/>
              </a:rPr>
              <a:t>  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400" dirty="0">
                <a:ea typeface="Calibri"/>
                <a:cs typeface="Arial"/>
              </a:rPr>
              <a:t> </a:t>
            </a:r>
            <a:r>
              <a:rPr lang="en-US" sz="2400" dirty="0" smtClean="0">
                <a:ea typeface="Calibri"/>
                <a:cs typeface="Arial"/>
              </a:rPr>
              <a:t>         empyema)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400" dirty="0" smtClean="0">
                <a:ea typeface="Calibri"/>
                <a:cs typeface="Arial"/>
              </a:rPr>
              <a:t>      - Delayed </a:t>
            </a:r>
            <a:r>
              <a:rPr lang="en-US" sz="2400" dirty="0">
                <a:ea typeface="Calibri"/>
                <a:cs typeface="Arial"/>
              </a:rPr>
              <a:t>CSF </a:t>
            </a:r>
            <a:r>
              <a:rPr lang="en-US" sz="2400" dirty="0" smtClean="0">
                <a:ea typeface="Calibri"/>
                <a:cs typeface="Arial"/>
              </a:rPr>
              <a:t>sterilization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400" dirty="0">
                <a:ea typeface="Calibri"/>
                <a:cs typeface="Arial"/>
              </a:rPr>
              <a:t> </a:t>
            </a:r>
            <a:r>
              <a:rPr lang="en-US" sz="2400" dirty="0" smtClean="0">
                <a:ea typeface="Calibri"/>
                <a:cs typeface="Arial"/>
              </a:rPr>
              <a:t>     - Persistence </a:t>
            </a:r>
            <a:r>
              <a:rPr lang="en-US" sz="2400" dirty="0">
                <a:ea typeface="Calibri"/>
                <a:cs typeface="Arial"/>
              </a:rPr>
              <a:t>of meningeal </a:t>
            </a:r>
            <a:r>
              <a:rPr lang="en-US" sz="2400" dirty="0" smtClean="0">
                <a:ea typeface="Calibri"/>
                <a:cs typeface="Arial"/>
              </a:rPr>
              <a:t>signs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400" dirty="0">
                <a:ea typeface="Calibri"/>
                <a:cs typeface="Arial"/>
              </a:rPr>
              <a:t> </a:t>
            </a:r>
            <a:r>
              <a:rPr lang="en-US" sz="2400" dirty="0" smtClean="0">
                <a:ea typeface="Calibri"/>
                <a:cs typeface="Arial"/>
              </a:rPr>
              <a:t>     - prolonged fever</a:t>
            </a:r>
          </a:p>
        </p:txBody>
      </p:sp>
    </p:spTree>
    <p:extLst>
      <p:ext uri="{BB962C8B-B14F-4D97-AF65-F5344CB8AC3E}">
        <p14:creationId xmlns:p14="http://schemas.microsoft.com/office/powerpoint/2010/main" val="3769042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>
                <a:ea typeface="Calibri"/>
                <a:cs typeface="Arial"/>
              </a:rPr>
              <a:t>How quickly is the CSF sterilized in children with </a:t>
            </a:r>
            <a:r>
              <a:rPr lang="en-US" sz="2400" dirty="0" smtClean="0">
                <a:ea typeface="Calibri"/>
                <a:cs typeface="Arial"/>
              </a:rPr>
              <a:t>meningitis ?</a:t>
            </a:r>
          </a:p>
          <a:p>
            <a:pPr marL="0" indent="0" algn="ctr">
              <a:buNone/>
            </a:pPr>
            <a:endParaRPr lang="en-US" sz="2400" dirty="0" smtClean="0">
              <a:ea typeface="Calibri"/>
              <a:cs typeface="Arial"/>
            </a:endParaRPr>
          </a:p>
          <a:p>
            <a:pPr marL="0" indent="0" algn="ctr">
              <a:buNone/>
            </a:pPr>
            <a:r>
              <a:rPr lang="en-US" sz="2400" dirty="0">
                <a:ea typeface="Calibri"/>
                <a:cs typeface="Arial"/>
              </a:rPr>
              <a:t>In successful therapy, the CSF is usually sterile within 36-48 hours of initiation of antibiotics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7111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295400"/>
          </a:xfrm>
        </p:spPr>
        <p:txBody>
          <a:bodyPr>
            <a:normAutofit/>
          </a:bodyPr>
          <a:lstStyle/>
          <a:p>
            <a:pPr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b="1" dirty="0" smtClean="0">
                <a:ea typeface="Calibri"/>
                <a:cs typeface="Arial"/>
              </a:rPr>
              <a:t/>
            </a:r>
            <a:br>
              <a:rPr lang="en-US" sz="3200" b="1" dirty="0" smtClean="0">
                <a:ea typeface="Calibri"/>
                <a:cs typeface="Arial"/>
              </a:rPr>
            </a:br>
            <a:r>
              <a:rPr lang="en-US" sz="3200" b="1" dirty="0" smtClean="0">
                <a:ea typeface="Calibri"/>
                <a:cs typeface="Arial"/>
              </a:rPr>
              <a:t>Definitions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400" b="1" dirty="0" smtClean="0">
                <a:ea typeface="Calibri"/>
                <a:cs typeface="Arial"/>
              </a:rPr>
              <a:t>Meningitis: </a:t>
            </a:r>
            <a:r>
              <a:rPr lang="en-US" sz="2400" dirty="0" smtClean="0">
                <a:ea typeface="Calibri"/>
                <a:cs typeface="Arial"/>
              </a:rPr>
              <a:t>Is </a:t>
            </a:r>
            <a:r>
              <a:rPr lang="en-US" sz="2400" dirty="0">
                <a:ea typeface="Calibri"/>
                <a:cs typeface="Arial"/>
              </a:rPr>
              <a:t>inflammation , due to any cause of the </a:t>
            </a:r>
            <a:r>
              <a:rPr lang="en-US" sz="2400" dirty="0" err="1">
                <a:ea typeface="Calibri"/>
                <a:cs typeface="Arial"/>
              </a:rPr>
              <a:t>leptomeninges</a:t>
            </a:r>
            <a:r>
              <a:rPr lang="en-US" sz="2400" dirty="0">
                <a:ea typeface="Calibri"/>
                <a:cs typeface="Arial"/>
              </a:rPr>
              <a:t> (the arachnoid and </a:t>
            </a:r>
            <a:r>
              <a:rPr lang="en-US" sz="2400" dirty="0" err="1">
                <a:ea typeface="Calibri"/>
                <a:cs typeface="Arial"/>
              </a:rPr>
              <a:t>pia</a:t>
            </a:r>
            <a:r>
              <a:rPr lang="en-US" sz="2400" dirty="0">
                <a:ea typeface="Calibri"/>
                <a:cs typeface="Arial"/>
              </a:rPr>
              <a:t> matter) and the cerebrospinal fluid(CSF</a:t>
            </a:r>
            <a:r>
              <a:rPr lang="en-US" sz="2400" dirty="0" smtClean="0">
                <a:ea typeface="Calibri"/>
                <a:cs typeface="Arial"/>
              </a:rPr>
              <a:t>) spaces </a:t>
            </a:r>
            <a:r>
              <a:rPr lang="en-US" sz="2400" dirty="0">
                <a:ea typeface="Calibri"/>
                <a:cs typeface="Arial"/>
              </a:rPr>
              <a:t>between </a:t>
            </a:r>
            <a:r>
              <a:rPr lang="en-US" sz="2400" dirty="0" smtClean="0">
                <a:ea typeface="Calibri"/>
                <a:cs typeface="Arial"/>
              </a:rPr>
              <a:t>them (the subarachnoid </a:t>
            </a:r>
            <a:r>
              <a:rPr lang="en-US" sz="2400" dirty="0">
                <a:ea typeface="Calibri"/>
                <a:cs typeface="Arial"/>
              </a:rPr>
              <a:t>space</a:t>
            </a:r>
            <a:r>
              <a:rPr lang="en-US" sz="2400" dirty="0" smtClean="0">
                <a:ea typeface="Calibri"/>
                <a:cs typeface="Arial"/>
              </a:rPr>
              <a:t>).</a:t>
            </a:r>
          </a:p>
          <a:p>
            <a:pPr marL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400" dirty="0" smtClean="0">
                <a:solidFill>
                  <a:prstClr val="black"/>
                </a:solidFill>
                <a:ea typeface="Calibri"/>
                <a:cs typeface="Arial"/>
              </a:rPr>
              <a:t>Can be viral or Bacterial, </a:t>
            </a:r>
            <a:r>
              <a:rPr lang="en-US" sz="2400" dirty="0">
                <a:solidFill>
                  <a:prstClr val="black"/>
                </a:solidFill>
                <a:ea typeface="Calibri"/>
                <a:cs typeface="Arial"/>
              </a:rPr>
              <a:t>Mycobacterial or </a:t>
            </a:r>
            <a:r>
              <a:rPr lang="en-US" sz="2400" dirty="0" smtClean="0">
                <a:solidFill>
                  <a:prstClr val="black"/>
                </a:solidFill>
                <a:ea typeface="Calibri"/>
                <a:cs typeface="Arial"/>
              </a:rPr>
              <a:t>fungal</a:t>
            </a:r>
          </a:p>
          <a:p>
            <a:pPr marL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400" b="1" dirty="0" smtClean="0">
                <a:solidFill>
                  <a:prstClr val="black"/>
                </a:solidFill>
                <a:ea typeface="Calibri"/>
                <a:cs typeface="Arial"/>
              </a:rPr>
              <a:t>Aseptic Meningitis: </a:t>
            </a:r>
            <a:r>
              <a:rPr lang="en-US" sz="2400" dirty="0" smtClean="0">
                <a:solidFill>
                  <a:prstClr val="black"/>
                </a:solidFill>
                <a:ea typeface="Calibri"/>
                <a:cs typeface="Arial"/>
              </a:rPr>
              <a:t>causes other than bacteria</a:t>
            </a:r>
            <a:endParaRPr lang="en-US" sz="2400" dirty="0">
              <a:ea typeface="Calibri"/>
              <a:cs typeface="Arial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400" b="1" dirty="0" smtClean="0">
                <a:ea typeface="Calibri"/>
                <a:cs typeface="Arial"/>
              </a:rPr>
              <a:t>Viral: </a:t>
            </a:r>
            <a:r>
              <a:rPr lang="en-US" sz="2400" dirty="0" smtClean="0">
                <a:ea typeface="Calibri"/>
                <a:cs typeface="Arial"/>
              </a:rPr>
              <a:t>rarely </a:t>
            </a:r>
            <a:r>
              <a:rPr lang="en-US" sz="2400" dirty="0">
                <a:ea typeface="Calibri"/>
                <a:cs typeface="Arial"/>
              </a:rPr>
              <a:t>cause neurological </a:t>
            </a:r>
            <a:r>
              <a:rPr lang="en-US" sz="2400" dirty="0" err="1">
                <a:ea typeface="Calibri"/>
                <a:cs typeface="Arial"/>
              </a:rPr>
              <a:t>sequelae</a:t>
            </a:r>
            <a:endParaRPr lang="en-US" sz="2400" dirty="0">
              <a:ea typeface="Calibri"/>
              <a:cs typeface="Arial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400" b="1" dirty="0" smtClean="0">
                <a:ea typeface="Calibri"/>
                <a:cs typeface="Arial"/>
              </a:rPr>
              <a:t>Encephalitis</a:t>
            </a:r>
            <a:r>
              <a:rPr lang="en-US" sz="2400" b="1" dirty="0">
                <a:ea typeface="Calibri"/>
                <a:cs typeface="Arial"/>
              </a:rPr>
              <a:t>:</a:t>
            </a:r>
            <a:r>
              <a:rPr lang="en-US" sz="2400" dirty="0">
                <a:ea typeface="Calibri"/>
                <a:cs typeface="Arial"/>
              </a:rPr>
              <a:t> indicates brain parenchymal </a:t>
            </a:r>
            <a:r>
              <a:rPr lang="en-US" sz="2400" dirty="0" smtClean="0">
                <a:ea typeface="Calibri"/>
                <a:cs typeface="Arial"/>
              </a:rPr>
              <a:t>involvement</a:t>
            </a:r>
            <a:endParaRPr lang="en-US" sz="2400" dirty="0">
              <a:ea typeface="Calibri"/>
              <a:cs typeface="Arial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400" b="1" dirty="0" err="1" smtClean="0">
                <a:ea typeface="Calibri"/>
                <a:cs typeface="Arial"/>
              </a:rPr>
              <a:t>Meningo</a:t>
            </a:r>
            <a:r>
              <a:rPr lang="en-US" sz="2400" b="1" dirty="0" smtClean="0">
                <a:ea typeface="Calibri"/>
                <a:cs typeface="Arial"/>
              </a:rPr>
              <a:t>-encephalitis</a:t>
            </a:r>
            <a:r>
              <a:rPr lang="en-US" sz="2400" b="1" dirty="0">
                <a:ea typeface="Calibri"/>
                <a:cs typeface="Arial"/>
              </a:rPr>
              <a:t>:</a:t>
            </a:r>
            <a:r>
              <a:rPr lang="en-US" sz="2400" dirty="0">
                <a:ea typeface="Calibri"/>
                <a:cs typeface="Arial"/>
              </a:rPr>
              <a:t> Because these anatomic boundaries not distinct, many patients have  evidence of both meningeal and parenchymal involvement 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400" b="1" dirty="0" smtClean="0">
                <a:ea typeface="Calibri"/>
                <a:cs typeface="Arial"/>
              </a:rPr>
              <a:t>Partially </a:t>
            </a:r>
            <a:r>
              <a:rPr lang="en-US" sz="2400" b="1" dirty="0">
                <a:ea typeface="Calibri"/>
                <a:cs typeface="Arial"/>
              </a:rPr>
              <a:t>treated meningitis: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400" b="1" dirty="0" smtClean="0">
                <a:ea typeface="Calibri"/>
                <a:cs typeface="Arial"/>
              </a:rPr>
              <a:t>Meningeal </a:t>
            </a:r>
            <a:r>
              <a:rPr lang="en-US" sz="2400" b="1" dirty="0">
                <a:ea typeface="Calibri"/>
                <a:cs typeface="Arial"/>
              </a:rPr>
              <a:t>irritation:</a:t>
            </a:r>
          </a:p>
        </p:txBody>
      </p:sp>
    </p:spTree>
    <p:extLst>
      <p:ext uri="{BB962C8B-B14F-4D97-AF65-F5344CB8AC3E}">
        <p14:creationId xmlns:p14="http://schemas.microsoft.com/office/powerpoint/2010/main" val="245359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Indications to repeat LP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400" dirty="0">
                <a:ea typeface="Calibri"/>
                <a:cs typeface="Arial"/>
              </a:rPr>
              <a:t>Should we </a:t>
            </a:r>
            <a:r>
              <a:rPr lang="en-US" sz="2400" dirty="0" err="1">
                <a:ea typeface="Calibri"/>
                <a:cs typeface="Arial"/>
              </a:rPr>
              <a:t>retap</a:t>
            </a:r>
            <a:r>
              <a:rPr lang="en-US" sz="2400" dirty="0">
                <a:ea typeface="Calibri"/>
                <a:cs typeface="Arial"/>
              </a:rPr>
              <a:t> children receiving therapy for bacterial meningitis</a:t>
            </a:r>
            <a:r>
              <a:rPr lang="en-US" sz="2400" dirty="0" smtClean="0">
                <a:ea typeface="Calibri"/>
                <a:cs typeface="Arial"/>
              </a:rPr>
              <a:t>?</a:t>
            </a:r>
          </a:p>
          <a:p>
            <a:pPr marL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400" b="1" dirty="0">
                <a:solidFill>
                  <a:prstClr val="black"/>
                </a:solidFill>
                <a:ea typeface="Calibri"/>
                <a:cs typeface="Arial"/>
              </a:rPr>
              <a:t>In uncomplicated management and course of illness: </a:t>
            </a:r>
            <a:r>
              <a:rPr lang="en-US" sz="2400" dirty="0">
                <a:solidFill>
                  <a:prstClr val="black"/>
                </a:solidFill>
                <a:ea typeface="Calibri"/>
                <a:cs typeface="Arial"/>
              </a:rPr>
              <a:t>repeat CSF examination during or at completion of therapy is unnecessary, </a:t>
            </a:r>
            <a:r>
              <a:rPr lang="en-US" sz="2400" dirty="0" smtClean="0">
                <a:solidFill>
                  <a:prstClr val="black"/>
                </a:solidFill>
                <a:ea typeface="Calibri"/>
                <a:cs typeface="Arial"/>
              </a:rPr>
              <a:t> 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400" b="1" dirty="0" err="1" smtClean="0">
                <a:solidFill>
                  <a:prstClr val="black"/>
                </a:solidFill>
                <a:ea typeface="Calibri"/>
                <a:cs typeface="Arial"/>
              </a:rPr>
              <a:t>Retapping</a:t>
            </a:r>
            <a:r>
              <a:rPr lang="en-US" sz="2400" b="1" dirty="0" smtClean="0">
                <a:solidFill>
                  <a:prstClr val="black"/>
                </a:solidFill>
                <a:ea typeface="Calibri"/>
                <a:cs typeface="Arial"/>
              </a:rPr>
              <a:t> </a:t>
            </a:r>
            <a:r>
              <a:rPr lang="en-US" sz="2400" b="1" dirty="0">
                <a:solidFill>
                  <a:prstClr val="black"/>
                </a:solidFill>
                <a:ea typeface="Calibri"/>
                <a:cs typeface="Arial"/>
              </a:rPr>
              <a:t>is </a:t>
            </a:r>
            <a:r>
              <a:rPr lang="en-US" sz="2400" b="1" dirty="0" smtClean="0">
                <a:solidFill>
                  <a:prstClr val="black"/>
                </a:solidFill>
                <a:ea typeface="Calibri"/>
                <a:cs typeface="Arial"/>
              </a:rPr>
              <a:t>advisable in:</a:t>
            </a:r>
            <a:endParaRPr lang="en-US" sz="2400" b="1" dirty="0">
              <a:ea typeface="Calibri"/>
              <a:cs typeface="Arial"/>
            </a:endParaRPr>
          </a:p>
          <a:p>
            <a:pPr marL="0" lvl="0" indent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 sz="2400" dirty="0" smtClean="0">
                <a:ea typeface="Calibri"/>
                <a:cs typeface="Arial"/>
              </a:rPr>
              <a:t>1) Child </a:t>
            </a:r>
            <a:r>
              <a:rPr lang="en-US" sz="2400" dirty="0">
                <a:ea typeface="Calibri"/>
                <a:cs typeface="Arial"/>
              </a:rPr>
              <a:t>with no clinical response to therapy in 24-48 hours</a:t>
            </a:r>
          </a:p>
          <a:p>
            <a:pPr marL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400" dirty="0" smtClean="0">
                <a:ea typeface="Calibri"/>
                <a:cs typeface="Arial"/>
              </a:rPr>
              <a:t>2) Child </a:t>
            </a:r>
            <a:r>
              <a:rPr lang="en-US" sz="2400" dirty="0">
                <a:ea typeface="Calibri"/>
                <a:cs typeface="Arial"/>
              </a:rPr>
              <a:t>with meningitis due to penicillin-resistant S. </a:t>
            </a:r>
            <a:r>
              <a:rPr lang="en-US" sz="2400" dirty="0" err="1">
                <a:ea typeface="Calibri"/>
                <a:cs typeface="Arial"/>
              </a:rPr>
              <a:t>Pneumoniae</a:t>
            </a:r>
            <a:endParaRPr lang="en-US" sz="2400" dirty="0">
              <a:ea typeface="Calibri"/>
              <a:cs typeface="Arial"/>
            </a:endParaRPr>
          </a:p>
          <a:p>
            <a:pPr marL="0" indent="0">
              <a:buNone/>
            </a:pPr>
            <a:r>
              <a:rPr lang="en-US" sz="2400" b="1" dirty="0">
                <a:ea typeface="Calibri"/>
                <a:cs typeface="Arial"/>
              </a:rPr>
              <a:t>Neonatal </a:t>
            </a:r>
            <a:r>
              <a:rPr lang="en-US" sz="2400" b="1" dirty="0" smtClean="0">
                <a:ea typeface="Calibri"/>
                <a:cs typeface="Arial"/>
              </a:rPr>
              <a:t>meningitis: </a:t>
            </a:r>
            <a:r>
              <a:rPr lang="en-US" sz="2400" dirty="0" err="1">
                <a:ea typeface="Calibri"/>
                <a:cs typeface="Arial"/>
              </a:rPr>
              <a:t>retapping</a:t>
            </a:r>
            <a:r>
              <a:rPr lang="en-US" sz="2400" dirty="0">
                <a:ea typeface="Calibri"/>
                <a:cs typeface="Arial"/>
              </a:rPr>
              <a:t> to confirm sterilization is recommended ( because of the greater difficulty in monitoring </a:t>
            </a:r>
            <a:r>
              <a:rPr lang="en-US" sz="2400" dirty="0" smtClean="0">
                <a:ea typeface="Calibri"/>
                <a:cs typeface="Arial"/>
              </a:rPr>
              <a:t>clinical </a:t>
            </a:r>
            <a:r>
              <a:rPr lang="en-US" sz="2400" dirty="0">
                <a:ea typeface="Calibri"/>
                <a:cs typeface="Arial"/>
              </a:rPr>
              <a:t>course and response, and because of the variable response of immature neonatal immune </a:t>
            </a:r>
            <a:r>
              <a:rPr lang="en-US" sz="2400" dirty="0" smtClean="0">
                <a:ea typeface="Calibri"/>
                <a:cs typeface="Arial"/>
              </a:rPr>
              <a:t>system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7151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err="1">
                <a:ea typeface="Calibri"/>
                <a:cs typeface="Arial"/>
              </a:rPr>
              <a:t>Dexamethazone</a:t>
            </a:r>
            <a:r>
              <a:rPr lang="en-US" dirty="0">
                <a:ea typeface="Calibri"/>
                <a:cs typeface="Arial"/>
              </a:rPr>
              <a:t>: ??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ea typeface="Calibri"/>
                <a:cs typeface="Arial"/>
              </a:rPr>
              <a:t>Fluid replacement , </a:t>
            </a:r>
            <a:r>
              <a:rPr lang="en-US" dirty="0" err="1">
                <a:ea typeface="Calibri"/>
                <a:cs typeface="Arial"/>
              </a:rPr>
              <a:t>Hyponatremia</a:t>
            </a:r>
            <a:r>
              <a:rPr lang="en-US" dirty="0">
                <a:ea typeface="Calibri"/>
                <a:cs typeface="Arial"/>
              </a:rPr>
              <a:t> and </a:t>
            </a:r>
            <a:r>
              <a:rPr lang="en-US" dirty="0" smtClean="0">
                <a:ea typeface="Calibri"/>
                <a:cs typeface="Arial"/>
              </a:rPr>
              <a:t>SIADH</a:t>
            </a:r>
          </a:p>
          <a:p>
            <a:pPr marL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500" dirty="0">
                <a:solidFill>
                  <a:prstClr val="black"/>
                </a:solidFill>
                <a:ea typeface="Calibri"/>
                <a:cs typeface="Arial"/>
              </a:rPr>
              <a:t>restriction of </a:t>
            </a:r>
            <a:r>
              <a:rPr lang="en-US" sz="3500" dirty="0" smtClean="0">
                <a:solidFill>
                  <a:prstClr val="black"/>
                </a:solidFill>
                <a:ea typeface="Calibri"/>
                <a:cs typeface="Arial"/>
              </a:rPr>
              <a:t>fluid</a:t>
            </a:r>
            <a:endParaRPr lang="en-US" dirty="0">
              <a:ea typeface="Calibri"/>
              <a:cs typeface="Arial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ea typeface="Calibri"/>
                <a:cs typeface="Arial"/>
              </a:rPr>
              <a:t>Monitoring</a:t>
            </a:r>
            <a:r>
              <a:rPr lang="en-US" dirty="0">
                <a:ea typeface="Calibri"/>
                <a:cs typeface="Arial"/>
              </a:rPr>
              <a:t>: fever,  </a:t>
            </a:r>
            <a:r>
              <a:rPr lang="en-US" dirty="0" smtClean="0">
                <a:ea typeface="Calibri"/>
                <a:cs typeface="Arial"/>
              </a:rPr>
              <a:t>HC 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ea typeface="Calibri"/>
                <a:cs typeface="Arial"/>
              </a:rPr>
              <a:t>Prolonged </a:t>
            </a:r>
            <a:r>
              <a:rPr lang="en-US" dirty="0">
                <a:ea typeface="Calibri"/>
                <a:cs typeface="Arial"/>
              </a:rPr>
              <a:t>fever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ea typeface="Calibri"/>
                <a:cs typeface="Arial"/>
              </a:rPr>
              <a:t>Isolation </a:t>
            </a:r>
            <a:r>
              <a:rPr lang="en-US" dirty="0">
                <a:ea typeface="Calibri"/>
                <a:cs typeface="Arial"/>
              </a:rPr>
              <a:t>precaution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ea typeface="Calibri"/>
                <a:cs typeface="Arial"/>
              </a:rPr>
              <a:t>Contacts of </a:t>
            </a:r>
            <a:r>
              <a:rPr lang="en-US" dirty="0" err="1" smtClean="0">
                <a:ea typeface="Calibri"/>
                <a:cs typeface="Arial"/>
              </a:rPr>
              <a:t>N.menigitides</a:t>
            </a:r>
            <a:endParaRPr lang="en-US" dirty="0">
              <a:ea typeface="Calibri"/>
              <a:cs typeface="Arial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ea typeface="Calibri"/>
                <a:cs typeface="Arial"/>
              </a:rPr>
              <a:t>Vaccine</a:t>
            </a:r>
            <a:endParaRPr lang="en-US" dirty="0">
              <a:ea typeface="Calibri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267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r>
              <a:rPr lang="en-US" sz="3000" dirty="0">
                <a:solidFill>
                  <a:prstClr val="black"/>
                </a:solidFill>
                <a:ea typeface="Calibri"/>
                <a:cs typeface="Arial"/>
              </a:rPr>
              <a:t>Prolonged </a:t>
            </a:r>
            <a:r>
              <a:rPr lang="en-US" sz="3000" dirty="0" smtClean="0">
                <a:solidFill>
                  <a:prstClr val="black"/>
                </a:solidFill>
                <a:ea typeface="Calibri"/>
                <a:cs typeface="Arial"/>
              </a:rPr>
              <a:t>Fever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70000" lnSpcReduction="20000"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dirty="0">
                <a:ea typeface="Calibri"/>
                <a:cs typeface="Arial"/>
              </a:rPr>
              <a:t>F</a:t>
            </a:r>
            <a:r>
              <a:rPr lang="en-US" dirty="0" smtClean="0">
                <a:ea typeface="Calibri"/>
                <a:cs typeface="Arial"/>
              </a:rPr>
              <a:t>ever </a:t>
            </a:r>
            <a:r>
              <a:rPr lang="en-US" dirty="0">
                <a:ea typeface="Calibri"/>
                <a:cs typeface="Arial"/>
              </a:rPr>
              <a:t>persist for at least 5 days in most children with meningitis. </a:t>
            </a:r>
            <a:r>
              <a:rPr lang="en-US" dirty="0" smtClean="0">
                <a:ea typeface="Calibri"/>
                <a:cs typeface="Arial"/>
              </a:rPr>
              <a:t>   Lasts </a:t>
            </a:r>
            <a:r>
              <a:rPr lang="en-US" dirty="0">
                <a:ea typeface="Calibri"/>
                <a:cs typeface="Arial"/>
              </a:rPr>
              <a:t>for 5-9 days in 10-15%. Last for 10 </a:t>
            </a:r>
            <a:r>
              <a:rPr lang="en-US" dirty="0" smtClean="0">
                <a:ea typeface="Calibri"/>
                <a:cs typeface="Arial"/>
              </a:rPr>
              <a:t>d </a:t>
            </a:r>
            <a:r>
              <a:rPr lang="en-US" dirty="0">
                <a:ea typeface="Calibri"/>
                <a:cs typeface="Arial"/>
              </a:rPr>
              <a:t>or more in another 10-15 %.</a:t>
            </a:r>
            <a:endParaRPr lang="en-US" sz="4800" dirty="0">
              <a:ea typeface="Calibri"/>
              <a:cs typeface="Arial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ea typeface="Calibri"/>
                <a:cs typeface="Arial"/>
              </a:rPr>
              <a:t>Fever that return after </a:t>
            </a:r>
            <a:r>
              <a:rPr lang="en-US" dirty="0" smtClean="0">
                <a:ea typeface="Calibri"/>
                <a:cs typeface="Arial"/>
              </a:rPr>
              <a:t>a minimum </a:t>
            </a:r>
            <a:r>
              <a:rPr lang="en-US" dirty="0">
                <a:ea typeface="Calibri"/>
                <a:cs typeface="Arial"/>
              </a:rPr>
              <a:t>of 24 </a:t>
            </a:r>
            <a:r>
              <a:rPr lang="en-US" dirty="0" err="1">
                <a:ea typeface="Calibri"/>
                <a:cs typeface="Arial"/>
              </a:rPr>
              <a:t>hrs</a:t>
            </a:r>
            <a:r>
              <a:rPr lang="en-US" dirty="0">
                <a:ea typeface="Calibri"/>
                <a:cs typeface="Arial"/>
              </a:rPr>
              <a:t> of a febrile </a:t>
            </a:r>
            <a:r>
              <a:rPr lang="en-US" dirty="0" smtClean="0">
                <a:ea typeface="Calibri"/>
                <a:cs typeface="Arial"/>
              </a:rPr>
              <a:t>temperature </a:t>
            </a:r>
            <a:r>
              <a:rPr lang="en-US" dirty="0">
                <a:ea typeface="Calibri"/>
                <a:cs typeface="Arial"/>
              </a:rPr>
              <a:t>is considered recurrent and occurs in 15 %</a:t>
            </a:r>
            <a:endParaRPr lang="en-US" sz="4800" dirty="0">
              <a:ea typeface="Calibri"/>
              <a:cs typeface="Arial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b="1" dirty="0">
                <a:ea typeface="Calibri"/>
                <a:cs typeface="Arial"/>
              </a:rPr>
              <a:t>The most common causes of prolonged fever in meningitis:</a:t>
            </a:r>
            <a:endParaRPr lang="en-US" sz="4800" b="1" dirty="0">
              <a:ea typeface="Calibri"/>
              <a:cs typeface="Arial"/>
            </a:endParaRPr>
          </a:p>
          <a:p>
            <a:pPr lvl="0">
              <a:lnSpc>
                <a:spcPct val="115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dirty="0">
                <a:ea typeface="Calibri"/>
                <a:cs typeface="Arial"/>
              </a:rPr>
              <a:t>Diseases at other foci (arthritis)</a:t>
            </a:r>
            <a:endParaRPr lang="en-US" sz="4800" dirty="0">
              <a:ea typeface="Calibri"/>
              <a:cs typeface="Arial"/>
            </a:endParaRPr>
          </a:p>
          <a:p>
            <a:pPr lvl="0">
              <a:lnSpc>
                <a:spcPct val="115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dirty="0">
                <a:ea typeface="Calibri"/>
                <a:cs typeface="Arial"/>
              </a:rPr>
              <a:t>Nosocomial Infection</a:t>
            </a:r>
            <a:endParaRPr lang="en-US" sz="4800" dirty="0">
              <a:ea typeface="Calibri"/>
              <a:cs typeface="Arial"/>
            </a:endParaRPr>
          </a:p>
          <a:p>
            <a:pPr lvl="0">
              <a:lnSpc>
                <a:spcPct val="115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dirty="0">
                <a:ea typeface="Calibri"/>
                <a:cs typeface="Arial"/>
              </a:rPr>
              <a:t>Thrombophlebitis(related to IVF)</a:t>
            </a:r>
            <a:endParaRPr lang="en-US" sz="4800" dirty="0">
              <a:ea typeface="Calibri"/>
              <a:cs typeface="Arial"/>
            </a:endParaRPr>
          </a:p>
          <a:p>
            <a:pPr lvl="0">
              <a:lnSpc>
                <a:spcPct val="115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dirty="0">
                <a:ea typeface="Calibri"/>
                <a:cs typeface="Arial"/>
              </a:rPr>
              <a:t>Sterile or infected abscesses from IM injections</a:t>
            </a:r>
            <a:endParaRPr lang="en-US" sz="4800" dirty="0">
              <a:ea typeface="Calibri"/>
              <a:cs typeface="Arial"/>
            </a:endParaRPr>
          </a:p>
          <a:p>
            <a:pPr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en-US" dirty="0">
                <a:ea typeface="Calibri"/>
                <a:cs typeface="Arial"/>
              </a:rPr>
              <a:t>Drug fever</a:t>
            </a:r>
            <a:endParaRPr lang="en-US" sz="4800" dirty="0">
              <a:ea typeface="Calibri"/>
              <a:cs typeface="Arial"/>
            </a:endParaRPr>
          </a:p>
          <a:p>
            <a:pPr marL="2286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ea typeface="Calibri"/>
                <a:cs typeface="Arial"/>
              </a:rPr>
              <a:t>Subdural effusions have also been associated with prolonged fever, </a:t>
            </a:r>
            <a:r>
              <a:rPr lang="en-US" dirty="0" smtClean="0">
                <a:ea typeface="Calibri"/>
                <a:cs typeface="Arial"/>
              </a:rPr>
              <a:t>occur </a:t>
            </a:r>
            <a:r>
              <a:rPr lang="en-US" dirty="0">
                <a:ea typeface="Calibri"/>
                <a:cs typeface="Arial"/>
              </a:rPr>
              <a:t>commonly in </a:t>
            </a:r>
            <a:r>
              <a:rPr lang="en-US" dirty="0" smtClean="0">
                <a:ea typeface="Calibri"/>
                <a:cs typeface="Arial"/>
              </a:rPr>
              <a:t>meningitis </a:t>
            </a:r>
            <a:r>
              <a:rPr lang="en-US" dirty="0">
                <a:ea typeface="Calibri"/>
                <a:cs typeface="Arial"/>
              </a:rPr>
              <a:t>and are not a cause of fever</a:t>
            </a:r>
            <a:r>
              <a:rPr lang="en-US" dirty="0" smtClean="0">
                <a:ea typeface="Calibri"/>
                <a:cs typeface="Arial"/>
              </a:rPr>
              <a:t>.</a:t>
            </a:r>
            <a:endParaRPr lang="en-US" sz="4800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865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400" dirty="0">
                <a:solidFill>
                  <a:prstClr val="black"/>
                </a:solidFill>
                <a:ea typeface="Calibri"/>
                <a:cs typeface="Arial"/>
              </a:rPr>
              <a:t>Subdural effusions: are common in bacterial meningitis and should be considered part of the disease rather than complication. </a:t>
            </a:r>
            <a:endParaRPr lang="en-US" sz="2400" dirty="0" smtClean="0">
              <a:solidFill>
                <a:prstClr val="black"/>
              </a:solidFill>
              <a:ea typeface="Calibri"/>
              <a:cs typeface="Arial"/>
            </a:endParaRPr>
          </a:p>
          <a:p>
            <a:pPr marL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400" dirty="0" smtClean="0">
                <a:solidFill>
                  <a:prstClr val="black"/>
                </a:solidFill>
                <a:ea typeface="Calibri"/>
                <a:cs typeface="Arial"/>
              </a:rPr>
              <a:t>Incidence </a:t>
            </a:r>
            <a:r>
              <a:rPr lang="en-US" sz="2400" dirty="0">
                <a:solidFill>
                  <a:prstClr val="black"/>
                </a:solidFill>
                <a:ea typeface="Calibri"/>
                <a:cs typeface="Arial"/>
              </a:rPr>
              <a:t>vary from 10-50%. Incidence highest in young infants and with </a:t>
            </a:r>
            <a:r>
              <a:rPr lang="en-US" sz="2400" dirty="0" err="1">
                <a:solidFill>
                  <a:prstClr val="black"/>
                </a:solidFill>
                <a:ea typeface="Calibri"/>
                <a:cs typeface="Arial"/>
              </a:rPr>
              <a:t>H.influenzae</a:t>
            </a:r>
            <a:r>
              <a:rPr lang="en-US" sz="2400" dirty="0">
                <a:solidFill>
                  <a:prstClr val="black"/>
                </a:solidFill>
                <a:ea typeface="Calibri"/>
                <a:cs typeface="Arial"/>
              </a:rPr>
              <a:t> meningitis.  </a:t>
            </a:r>
            <a:endParaRPr lang="en-US" sz="2400" dirty="0" smtClean="0">
              <a:solidFill>
                <a:prstClr val="black"/>
              </a:solidFill>
              <a:ea typeface="Calibri"/>
              <a:cs typeface="Arial"/>
            </a:endParaRPr>
          </a:p>
          <a:p>
            <a:pPr marL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400" dirty="0" smtClean="0">
                <a:solidFill>
                  <a:prstClr val="black"/>
                </a:solidFill>
                <a:ea typeface="Calibri"/>
                <a:cs typeface="Arial"/>
              </a:rPr>
              <a:t>Routine </a:t>
            </a:r>
            <a:r>
              <a:rPr lang="en-US" sz="2400" dirty="0">
                <a:solidFill>
                  <a:prstClr val="black"/>
                </a:solidFill>
                <a:ea typeface="Calibri"/>
                <a:cs typeface="Arial"/>
              </a:rPr>
              <a:t>tapping of fluid is unnecessary. Should be reserved for patients showing signs of increased intracranial pressure or focal neurologic signs </a:t>
            </a:r>
          </a:p>
        </p:txBody>
      </p:sp>
    </p:spTree>
    <p:extLst>
      <p:ext uri="{BB962C8B-B14F-4D97-AF65-F5344CB8AC3E}">
        <p14:creationId xmlns:p14="http://schemas.microsoft.com/office/powerpoint/2010/main" val="340015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70000" lnSpcReduction="20000"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400" dirty="0" smtClean="0">
                <a:ea typeface="Calibri"/>
                <a:cs typeface="Arial"/>
              </a:rPr>
              <a:t>How </a:t>
            </a:r>
            <a:r>
              <a:rPr lang="en-US" sz="3400" dirty="0">
                <a:ea typeface="Calibri"/>
                <a:cs typeface="Arial"/>
              </a:rPr>
              <a:t>should prolonged fever during treatment of meningitis be managed?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ea typeface="Calibri"/>
                <a:cs typeface="Arial"/>
              </a:rPr>
              <a:t>If </a:t>
            </a:r>
            <a:r>
              <a:rPr lang="en-US" dirty="0">
                <a:ea typeface="Calibri"/>
                <a:cs typeface="Arial"/>
              </a:rPr>
              <a:t>remain febrile for &gt; 5 days and are irritable or have </a:t>
            </a:r>
            <a:r>
              <a:rPr lang="en-US" dirty="0" smtClean="0">
                <a:ea typeface="Calibri"/>
                <a:cs typeface="Arial"/>
              </a:rPr>
              <a:t>persistent </a:t>
            </a:r>
            <a:r>
              <a:rPr lang="en-US" dirty="0">
                <a:ea typeface="Calibri"/>
                <a:cs typeface="Arial"/>
              </a:rPr>
              <a:t>neck </a:t>
            </a:r>
            <a:r>
              <a:rPr lang="en-US" dirty="0" smtClean="0">
                <a:ea typeface="Calibri"/>
                <a:cs typeface="Arial"/>
              </a:rPr>
              <a:t>stiffness, should </a:t>
            </a:r>
            <a:r>
              <a:rPr lang="en-US" dirty="0">
                <a:ea typeface="Calibri"/>
                <a:cs typeface="Arial"/>
              </a:rPr>
              <a:t>undergo a repeat LP</a:t>
            </a:r>
            <a:endParaRPr lang="en-US" sz="4800" dirty="0">
              <a:ea typeface="Calibri"/>
              <a:cs typeface="Arial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ea typeface="Calibri"/>
                <a:cs typeface="Arial"/>
              </a:rPr>
              <a:t>Children </a:t>
            </a:r>
            <a:r>
              <a:rPr lang="en-US" dirty="0">
                <a:ea typeface="Calibri"/>
                <a:cs typeface="Arial"/>
              </a:rPr>
              <a:t>who appear well and still having fever for ≥ 10 </a:t>
            </a:r>
            <a:r>
              <a:rPr lang="en-US" dirty="0" smtClean="0">
                <a:ea typeface="Calibri"/>
                <a:cs typeface="Arial"/>
              </a:rPr>
              <a:t>days, should </a:t>
            </a:r>
            <a:r>
              <a:rPr lang="en-US" dirty="0">
                <a:ea typeface="Calibri"/>
                <a:cs typeface="Arial"/>
              </a:rPr>
              <a:t>have a repeat LP</a:t>
            </a:r>
            <a:endParaRPr lang="en-US" sz="4800" dirty="0">
              <a:ea typeface="Calibri"/>
              <a:cs typeface="Arial"/>
            </a:endParaRPr>
          </a:p>
          <a:p>
            <a:pPr marL="0" marR="0" indent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dirty="0" smtClean="0">
                <a:ea typeface="Calibri"/>
                <a:cs typeface="Arial"/>
              </a:rPr>
              <a:t>If </a:t>
            </a:r>
            <a:r>
              <a:rPr lang="en-US" dirty="0">
                <a:ea typeface="Calibri"/>
                <a:cs typeface="Arial"/>
              </a:rPr>
              <a:t>CSF reveal PTN &gt; 100mg/dl or high neutrophils, </a:t>
            </a:r>
            <a:r>
              <a:rPr lang="en-US" dirty="0" smtClean="0">
                <a:ea typeface="Calibri"/>
                <a:cs typeface="Arial"/>
              </a:rPr>
              <a:t>     </a:t>
            </a:r>
          </a:p>
          <a:p>
            <a:pPr marL="0" marR="0" indent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dirty="0" smtClean="0">
                <a:ea typeface="Calibri"/>
                <a:cs typeface="Arial"/>
              </a:rPr>
              <a:t> persistent </a:t>
            </a:r>
            <a:r>
              <a:rPr lang="en-US" dirty="0">
                <a:ea typeface="Calibri"/>
                <a:cs typeface="Arial"/>
              </a:rPr>
              <a:t>infection is a </a:t>
            </a:r>
            <a:r>
              <a:rPr lang="en-US" dirty="0" smtClean="0">
                <a:ea typeface="Calibri"/>
                <a:cs typeface="Arial"/>
              </a:rPr>
              <a:t>possibility, </a:t>
            </a:r>
          </a:p>
          <a:p>
            <a:pPr marL="0" marR="0" indent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dirty="0" smtClean="0">
                <a:ea typeface="Calibri"/>
                <a:cs typeface="Arial"/>
              </a:rPr>
              <a:t>Studies </a:t>
            </a:r>
            <a:r>
              <a:rPr lang="en-US" dirty="0">
                <a:ea typeface="Calibri"/>
                <a:cs typeface="Arial"/>
              </a:rPr>
              <a:t>should be obtained to exclude abscess or resistant isolate. </a:t>
            </a:r>
            <a:r>
              <a:rPr lang="en-US" dirty="0" smtClean="0">
                <a:ea typeface="Calibri"/>
                <a:cs typeface="Arial"/>
              </a:rPr>
              <a:t>      If </a:t>
            </a:r>
            <a:r>
              <a:rPr lang="en-US" dirty="0">
                <a:ea typeface="Calibri"/>
                <a:cs typeface="Arial"/>
              </a:rPr>
              <a:t>CSF approaching normal, antibiotic therapy can usually be discontinued at the usual time. In this situation nosocomial viral infection or drug fever is likely.</a:t>
            </a:r>
            <a:endParaRPr lang="en-US" sz="4800" dirty="0">
              <a:ea typeface="Calibri"/>
              <a:cs typeface="Arial"/>
            </a:endParaRP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87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000" dirty="0">
                <a:solidFill>
                  <a:prstClr val="black"/>
                </a:solidFill>
                <a:ea typeface="Calibri"/>
                <a:cs typeface="Arial"/>
              </a:rPr>
              <a:t>Contacts of </a:t>
            </a:r>
            <a:r>
              <a:rPr lang="en-US" sz="3000" dirty="0" err="1">
                <a:solidFill>
                  <a:prstClr val="black"/>
                </a:solidFill>
                <a:ea typeface="Calibri"/>
                <a:cs typeface="Arial"/>
              </a:rPr>
              <a:t>N.menigitides</a:t>
            </a:r>
            <a:r>
              <a:rPr lang="en-US" sz="3000" dirty="0">
                <a:solidFill>
                  <a:prstClr val="black"/>
                </a:solidFill>
                <a:ea typeface="Calibri"/>
                <a:cs typeface="Arial"/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>
            <a:normAutofit fontScale="70000" lnSpcReduction="2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dirty="0" smtClean="0">
              <a:ea typeface="Calibri"/>
              <a:cs typeface="Arial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ea typeface="Calibri"/>
                <a:cs typeface="Arial"/>
              </a:rPr>
              <a:t>Antibiotic prophylaxis (</a:t>
            </a:r>
            <a:r>
              <a:rPr lang="en-US" dirty="0">
                <a:ea typeface="Calibri"/>
                <a:cs typeface="Arial"/>
              </a:rPr>
              <a:t>Rifampicin, Ceftriaxone) is indicated in household</a:t>
            </a:r>
            <a:r>
              <a:rPr lang="en-US" dirty="0" smtClean="0">
                <a:ea typeface="Calibri"/>
                <a:cs typeface="Arial"/>
              </a:rPr>
              <a:t>, </a:t>
            </a:r>
            <a:r>
              <a:rPr lang="en-US" dirty="0" err="1" smtClean="0">
                <a:ea typeface="Calibri"/>
                <a:cs typeface="Arial"/>
              </a:rPr>
              <a:t>daycare,or</a:t>
            </a:r>
            <a:r>
              <a:rPr lang="en-US" dirty="0" smtClean="0">
                <a:ea typeface="Calibri"/>
                <a:cs typeface="Arial"/>
              </a:rPr>
              <a:t> </a:t>
            </a:r>
            <a:r>
              <a:rPr lang="en-US" dirty="0">
                <a:ea typeface="Calibri"/>
                <a:cs typeface="Arial"/>
              </a:rPr>
              <a:t>nursery school contacts of active cases</a:t>
            </a:r>
            <a:endParaRPr lang="en-US" sz="4800" dirty="0">
              <a:ea typeface="Calibri"/>
              <a:cs typeface="Arial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ea typeface="Calibri"/>
                <a:cs typeface="Arial"/>
              </a:rPr>
              <a:t>Only those medical personnel who have had intimate contact with the patient ( through intubation or mouth to mouth resuscitation) need to receive antibiotic prophylaxis</a:t>
            </a:r>
            <a:endParaRPr lang="en-US" sz="4800" dirty="0">
              <a:ea typeface="Calibri"/>
              <a:cs typeface="Arial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ea typeface="Calibri"/>
                <a:cs typeface="Arial"/>
              </a:rPr>
              <a:t>Surveillance cultures of contacts should not be performed to determine the need for prophylaxis, the most important aspect </a:t>
            </a:r>
            <a:r>
              <a:rPr lang="en-US" dirty="0" smtClean="0">
                <a:ea typeface="Calibri"/>
                <a:cs typeface="Arial"/>
              </a:rPr>
              <a:t>of prophylaxis </a:t>
            </a:r>
            <a:r>
              <a:rPr lang="en-US" dirty="0">
                <a:ea typeface="Calibri"/>
                <a:cs typeface="Arial"/>
              </a:rPr>
              <a:t>is close clinical surveillance of contacts for fever or malaise.</a:t>
            </a:r>
            <a:endParaRPr lang="en-US" sz="4800" dirty="0">
              <a:ea typeface="Calibri"/>
              <a:cs typeface="Arial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ea typeface="Calibri"/>
                <a:cs typeface="Arial"/>
              </a:rPr>
              <a:t>Because secondary cases can occur weeks following identification of the index case, vaccination should be considered if the organisms is of a serotype contained in the vaccine(A,C,Y, W135) and B</a:t>
            </a:r>
            <a:endParaRPr lang="en-US" sz="4800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5254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prstClr val="black"/>
                </a:solidFill>
                <a:ea typeface="Calibri"/>
                <a:cs typeface="Arial"/>
              </a:rPr>
              <a:t>Aseptic </a:t>
            </a:r>
            <a:r>
              <a:rPr lang="en-US" sz="2800" dirty="0" smtClean="0">
                <a:solidFill>
                  <a:prstClr val="black"/>
                </a:solidFill>
                <a:ea typeface="Calibri"/>
                <a:cs typeface="Arial"/>
              </a:rPr>
              <a:t>meningitis/Viral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 fontScale="70000" lnSpcReduction="2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ea typeface="Calibri"/>
                <a:cs typeface="Arial"/>
              </a:rPr>
              <a:t>consists </a:t>
            </a:r>
            <a:r>
              <a:rPr lang="en-US" dirty="0">
                <a:ea typeface="Calibri"/>
                <a:cs typeface="Arial"/>
              </a:rPr>
              <a:t>of clinical and laboratory indications of  inflammation of the meninges( e.g. CSF </a:t>
            </a:r>
            <a:r>
              <a:rPr lang="en-US" dirty="0" err="1">
                <a:ea typeface="Calibri"/>
                <a:cs typeface="Arial"/>
              </a:rPr>
              <a:t>pleocytosis</a:t>
            </a:r>
            <a:r>
              <a:rPr lang="en-US" dirty="0">
                <a:ea typeface="Calibri"/>
                <a:cs typeface="Arial"/>
              </a:rPr>
              <a:t> and increased protein) without evidence of </a:t>
            </a:r>
            <a:r>
              <a:rPr lang="en-US" dirty="0" smtClean="0">
                <a:ea typeface="Calibri"/>
                <a:cs typeface="Arial"/>
              </a:rPr>
              <a:t>bacterial infection </a:t>
            </a:r>
            <a:r>
              <a:rPr lang="en-US" dirty="0">
                <a:ea typeface="Calibri"/>
                <a:cs typeface="Arial"/>
              </a:rPr>
              <a:t>on Gram stain or culture.</a:t>
            </a:r>
            <a:endParaRPr lang="en-US" sz="4800" dirty="0">
              <a:ea typeface="Calibri"/>
              <a:cs typeface="Arial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ea typeface="Calibri"/>
                <a:cs typeface="Arial"/>
              </a:rPr>
              <a:t>Over 80 % of cases are caused by </a:t>
            </a:r>
            <a:r>
              <a:rPr lang="en-US" dirty="0" err="1" smtClean="0">
                <a:ea typeface="Calibri"/>
                <a:cs typeface="Arial"/>
              </a:rPr>
              <a:t>enteroviruses</a:t>
            </a:r>
            <a:r>
              <a:rPr lang="en-US" dirty="0" smtClean="0">
                <a:ea typeface="Calibri"/>
                <a:cs typeface="Arial"/>
              </a:rPr>
              <a:t> ( </a:t>
            </a:r>
            <a:r>
              <a:rPr lang="en-US" dirty="0">
                <a:ea typeface="Calibri"/>
                <a:cs typeface="Arial"/>
              </a:rPr>
              <a:t>various type of </a:t>
            </a:r>
            <a:r>
              <a:rPr lang="en-US" dirty="0" err="1">
                <a:ea typeface="Calibri"/>
                <a:cs typeface="Arial"/>
              </a:rPr>
              <a:t>coxsachievirus</a:t>
            </a:r>
            <a:r>
              <a:rPr lang="en-US" dirty="0">
                <a:ea typeface="Calibri"/>
                <a:cs typeface="Arial"/>
              </a:rPr>
              <a:t> A and B, </a:t>
            </a:r>
            <a:r>
              <a:rPr lang="en-US" dirty="0" err="1">
                <a:ea typeface="Calibri"/>
                <a:cs typeface="Arial"/>
              </a:rPr>
              <a:t>enterovirus</a:t>
            </a:r>
            <a:r>
              <a:rPr lang="en-US" dirty="0">
                <a:ea typeface="Calibri"/>
                <a:cs typeface="Arial"/>
              </a:rPr>
              <a:t>, echovirus, and rarely </a:t>
            </a:r>
            <a:r>
              <a:rPr lang="en-US" dirty="0" err="1">
                <a:ea typeface="Calibri"/>
                <a:cs typeface="Arial"/>
              </a:rPr>
              <a:t>polivirus</a:t>
            </a:r>
            <a:r>
              <a:rPr lang="en-US" dirty="0">
                <a:ea typeface="Calibri"/>
                <a:cs typeface="Arial"/>
              </a:rPr>
              <a:t>)</a:t>
            </a:r>
            <a:endParaRPr lang="en-US" sz="4800" dirty="0">
              <a:ea typeface="Calibri"/>
              <a:cs typeface="Arial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err="1">
                <a:ea typeface="Calibri"/>
                <a:cs typeface="Arial"/>
              </a:rPr>
              <a:t>coxsachievirus</a:t>
            </a:r>
            <a:r>
              <a:rPr lang="en-US" dirty="0">
                <a:ea typeface="Calibri"/>
                <a:cs typeface="Arial"/>
              </a:rPr>
              <a:t> and </a:t>
            </a:r>
            <a:r>
              <a:rPr lang="en-US" dirty="0" err="1">
                <a:ea typeface="Calibri"/>
                <a:cs typeface="Arial"/>
              </a:rPr>
              <a:t>enterovirus</a:t>
            </a:r>
            <a:r>
              <a:rPr lang="en-US" dirty="0">
                <a:ea typeface="Calibri"/>
                <a:cs typeface="Arial"/>
              </a:rPr>
              <a:t> account for 80-90 % of Aseptic meningitis. Herpes simplex </a:t>
            </a:r>
            <a:r>
              <a:rPr lang="en-US" dirty="0" smtClean="0">
                <a:ea typeface="Calibri"/>
                <a:cs typeface="Arial"/>
              </a:rPr>
              <a:t>virus ( </a:t>
            </a:r>
            <a:r>
              <a:rPr lang="en-US" dirty="0">
                <a:ea typeface="Calibri"/>
                <a:cs typeface="Arial"/>
              </a:rPr>
              <a:t>primarily type 2), human herpes virus 6, mumps, adenoviruses, influenza &amp; </a:t>
            </a:r>
            <a:r>
              <a:rPr lang="en-US" dirty="0" err="1">
                <a:ea typeface="Calibri"/>
                <a:cs typeface="Arial"/>
              </a:rPr>
              <a:t>parainfluenza</a:t>
            </a:r>
            <a:r>
              <a:rPr lang="en-US" dirty="0">
                <a:ea typeface="Calibri"/>
                <a:cs typeface="Arial"/>
              </a:rPr>
              <a:t>, Rhino, CMV, human parvovirus, varicella and EBV. Chlamydia </a:t>
            </a:r>
            <a:r>
              <a:rPr lang="en-US" dirty="0" smtClean="0">
                <a:ea typeface="Calibri"/>
                <a:cs typeface="Arial"/>
              </a:rPr>
              <a:t>, Rickettsia, Mycoplasma</a:t>
            </a:r>
            <a:r>
              <a:rPr lang="en-US" dirty="0">
                <a:ea typeface="Calibri"/>
                <a:cs typeface="Arial"/>
              </a:rPr>
              <a:t>, </a:t>
            </a:r>
            <a:r>
              <a:rPr lang="en-US" dirty="0" err="1">
                <a:ea typeface="Calibri"/>
                <a:cs typeface="Arial"/>
              </a:rPr>
              <a:t>Bartonella</a:t>
            </a:r>
            <a:r>
              <a:rPr lang="en-US" dirty="0">
                <a:ea typeface="Calibri"/>
                <a:cs typeface="Arial"/>
              </a:rPr>
              <a:t>, syphilis, Lyme disease, fungal, parasitic,(round worms, </a:t>
            </a:r>
            <a:r>
              <a:rPr lang="en-US" dirty="0" err="1">
                <a:ea typeface="Calibri"/>
                <a:cs typeface="Arial"/>
              </a:rPr>
              <a:t>cystocercosis</a:t>
            </a:r>
            <a:r>
              <a:rPr lang="en-US" dirty="0">
                <a:ea typeface="Calibri"/>
                <a:cs typeface="Arial"/>
              </a:rPr>
              <a:t>, toxoplasma and amoeba </a:t>
            </a:r>
            <a:r>
              <a:rPr lang="en-US" dirty="0" smtClean="0">
                <a:ea typeface="Calibri"/>
                <a:cs typeface="Arial"/>
              </a:rPr>
              <a:t>).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ea typeface="Calibri"/>
                <a:cs typeface="Arial"/>
              </a:rPr>
              <a:t>non </a:t>
            </a:r>
            <a:r>
              <a:rPr lang="en-US" dirty="0">
                <a:ea typeface="Calibri"/>
                <a:cs typeface="Arial"/>
              </a:rPr>
              <a:t>infectious (leukemia</a:t>
            </a:r>
            <a:r>
              <a:rPr lang="en-US" dirty="0" smtClean="0">
                <a:ea typeface="Calibri"/>
                <a:cs typeface="Arial"/>
              </a:rPr>
              <a:t>, tumor </a:t>
            </a:r>
            <a:r>
              <a:rPr lang="en-US" dirty="0">
                <a:ea typeface="Calibri"/>
                <a:cs typeface="Arial"/>
              </a:rPr>
              <a:t>of CNS, SLE</a:t>
            </a:r>
            <a:r>
              <a:rPr lang="en-US" dirty="0" smtClean="0">
                <a:ea typeface="Calibri"/>
                <a:cs typeface="Arial"/>
              </a:rPr>
              <a:t>, </a:t>
            </a:r>
            <a:r>
              <a:rPr lang="en-US" dirty="0" err="1" smtClean="0">
                <a:ea typeface="Calibri"/>
                <a:cs typeface="Arial"/>
              </a:rPr>
              <a:t>Kawasacki</a:t>
            </a:r>
            <a:r>
              <a:rPr lang="en-US" dirty="0" smtClean="0">
                <a:ea typeface="Calibri"/>
                <a:cs typeface="Arial"/>
              </a:rPr>
              <a:t>)</a:t>
            </a:r>
            <a:endParaRPr lang="en-US" sz="4800" dirty="0">
              <a:ea typeface="Calibri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37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Encephalitis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Viral </a:t>
            </a:r>
            <a:r>
              <a:rPr lang="en-US" dirty="0" err="1" smtClean="0"/>
              <a:t>meningoencephalitis</a:t>
            </a:r>
            <a:r>
              <a:rPr lang="en-US" dirty="0" smtClean="0"/>
              <a:t> is an acute inflammatory process involving the meninges and to variable degree, brain tissue.</a:t>
            </a:r>
          </a:p>
          <a:p>
            <a:r>
              <a:rPr lang="en-US" dirty="0" smtClean="0"/>
              <a:t>Different agents </a:t>
            </a:r>
          </a:p>
          <a:p>
            <a:r>
              <a:rPr lang="en-US" dirty="0" smtClean="0"/>
              <a:t>Infection is self limited, in some cases can cause morbidity and mortality</a:t>
            </a:r>
          </a:p>
        </p:txBody>
      </p:sp>
    </p:spTree>
    <p:extLst>
      <p:ext uri="{BB962C8B-B14F-4D97-AF65-F5344CB8AC3E}">
        <p14:creationId xmlns:p14="http://schemas.microsoft.com/office/powerpoint/2010/main" val="169863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3600" b="1" dirty="0" smtClean="0">
                <a:solidFill>
                  <a:prstClr val="black"/>
                </a:solidFill>
                <a:ea typeface="+mn-ea"/>
                <a:cs typeface="+mn-cs"/>
              </a:rPr>
              <a:t>Etiology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Specific etiology is not identified in most cases</a:t>
            </a:r>
          </a:p>
          <a:p>
            <a:r>
              <a:rPr lang="en-US" dirty="0" smtClean="0"/>
              <a:t>Viruses are usually the responsible pathogen</a:t>
            </a:r>
          </a:p>
          <a:p>
            <a:pPr marL="0" indent="0">
              <a:buNone/>
            </a:pPr>
            <a:r>
              <a:rPr lang="en-US" dirty="0" smtClean="0"/>
              <a:t>(seasonality) </a:t>
            </a:r>
          </a:p>
          <a:p>
            <a:r>
              <a:rPr lang="en-US" dirty="0" err="1" smtClean="0"/>
              <a:t>Enteroviruses</a:t>
            </a:r>
            <a:r>
              <a:rPr lang="en-US" dirty="0" smtClean="0"/>
              <a:t> &gt; 80 %</a:t>
            </a:r>
          </a:p>
          <a:p>
            <a:r>
              <a:rPr lang="en-US" dirty="0" smtClean="0"/>
              <a:t>Others</a:t>
            </a:r>
          </a:p>
        </p:txBody>
      </p:sp>
    </p:spTree>
    <p:extLst>
      <p:ext uri="{BB962C8B-B14F-4D97-AF65-F5344CB8AC3E}">
        <p14:creationId xmlns:p14="http://schemas.microsoft.com/office/powerpoint/2010/main" val="471145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rmAutofit/>
          </a:bodyPr>
          <a:lstStyle/>
          <a:p>
            <a:pPr lvl="0">
              <a:spcBef>
                <a:spcPct val="20000"/>
              </a:spcBef>
            </a:pPr>
            <a:r>
              <a:rPr lang="en-US" sz="2400" b="1" dirty="0">
                <a:solidFill>
                  <a:prstClr val="black"/>
                </a:solidFill>
                <a:ea typeface="+mn-ea"/>
                <a:cs typeface="+mn-cs"/>
              </a:rPr>
              <a:t>Clinical Manifestations</a:t>
            </a:r>
            <a:r>
              <a:rPr lang="en-US" sz="2400" b="1" dirty="0" smtClean="0">
                <a:solidFill>
                  <a:prstClr val="black"/>
                </a:solidFill>
                <a:ea typeface="+mn-ea"/>
                <a:cs typeface="+mn-cs"/>
              </a:rPr>
              <a:t>: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6019800"/>
          </a:xfrm>
        </p:spPr>
        <p:txBody>
          <a:bodyPr>
            <a:noAutofit/>
          </a:bodyPr>
          <a:lstStyle/>
          <a:p>
            <a:pPr lvl="0"/>
            <a:r>
              <a:rPr lang="en-US" sz="1600" dirty="0" smtClean="0">
                <a:solidFill>
                  <a:prstClr val="black"/>
                </a:solidFill>
              </a:rPr>
              <a:t>Progression </a:t>
            </a:r>
            <a:r>
              <a:rPr lang="en-US" sz="1600" dirty="0">
                <a:solidFill>
                  <a:prstClr val="black"/>
                </a:solidFill>
              </a:rPr>
              <a:t>and severity of clinical course determined by the relative degree of meningeal and parenchymal involvement, which in turn is determined by the specific infectious agents</a:t>
            </a:r>
          </a:p>
          <a:p>
            <a:pPr lvl="0"/>
            <a:r>
              <a:rPr lang="en-US" sz="1600" dirty="0">
                <a:solidFill>
                  <a:prstClr val="black"/>
                </a:solidFill>
              </a:rPr>
              <a:t>C/M have wide range of severity, even with same etiologic agent.</a:t>
            </a:r>
          </a:p>
          <a:p>
            <a:pPr lvl="0"/>
            <a:r>
              <a:rPr lang="en-US" sz="1600" dirty="0">
                <a:solidFill>
                  <a:prstClr val="black"/>
                </a:solidFill>
              </a:rPr>
              <a:t>Some children appear mildly affected initially, lapse into coma rapidly and die suddenly</a:t>
            </a:r>
          </a:p>
          <a:p>
            <a:pPr lvl="0"/>
            <a:r>
              <a:rPr lang="en-US" sz="1600" dirty="0">
                <a:solidFill>
                  <a:prstClr val="black"/>
                </a:solidFill>
              </a:rPr>
              <a:t>Others high fever convulsion interspersed with bizarre movement, hallucinations alternating  with brief periods of clarity, but then complete recovery.</a:t>
            </a:r>
          </a:p>
          <a:p>
            <a:pPr lvl="0"/>
            <a:r>
              <a:rPr lang="en-US" sz="1600" dirty="0">
                <a:solidFill>
                  <a:prstClr val="black"/>
                </a:solidFill>
              </a:rPr>
              <a:t>Onset generally acute, </a:t>
            </a:r>
          </a:p>
          <a:p>
            <a:pPr lvl="0"/>
            <a:r>
              <a:rPr lang="en-US" sz="1600" dirty="0">
                <a:solidFill>
                  <a:prstClr val="black"/>
                </a:solidFill>
              </a:rPr>
              <a:t>CNS signs &amp; </a:t>
            </a:r>
            <a:r>
              <a:rPr lang="en-US" sz="1600" dirty="0" err="1">
                <a:solidFill>
                  <a:prstClr val="black"/>
                </a:solidFill>
              </a:rPr>
              <a:t>symptomes</a:t>
            </a:r>
            <a:r>
              <a:rPr lang="en-US" sz="1600" dirty="0">
                <a:solidFill>
                  <a:prstClr val="black"/>
                </a:solidFill>
              </a:rPr>
              <a:t> often </a:t>
            </a:r>
            <a:r>
              <a:rPr lang="en-US" sz="1600" dirty="0" err="1">
                <a:solidFill>
                  <a:prstClr val="black"/>
                </a:solidFill>
              </a:rPr>
              <a:t>preceeded</a:t>
            </a:r>
            <a:r>
              <a:rPr lang="en-US" sz="1600" dirty="0">
                <a:solidFill>
                  <a:prstClr val="black"/>
                </a:solidFill>
              </a:rPr>
              <a:t> by non-specific acute febrile illness of few days </a:t>
            </a:r>
          </a:p>
          <a:p>
            <a:pPr lvl="0"/>
            <a:r>
              <a:rPr lang="en-US" sz="1600" dirty="0">
                <a:solidFill>
                  <a:prstClr val="black"/>
                </a:solidFill>
              </a:rPr>
              <a:t>Presenting manifestation In infants </a:t>
            </a:r>
            <a:r>
              <a:rPr lang="en-US" sz="1600" dirty="0" err="1">
                <a:solidFill>
                  <a:prstClr val="black"/>
                </a:solidFill>
              </a:rPr>
              <a:t>irritabilty</a:t>
            </a:r>
            <a:r>
              <a:rPr lang="en-US" sz="1600" dirty="0">
                <a:solidFill>
                  <a:prstClr val="black"/>
                </a:solidFill>
              </a:rPr>
              <a:t> and lethargy  </a:t>
            </a:r>
          </a:p>
          <a:p>
            <a:pPr lvl="0"/>
            <a:r>
              <a:rPr lang="en-US" sz="1600" dirty="0">
                <a:solidFill>
                  <a:prstClr val="black"/>
                </a:solidFill>
              </a:rPr>
              <a:t>in older children are headache and hyperesthesia, headache is frontal or generalized</a:t>
            </a:r>
          </a:p>
          <a:p>
            <a:pPr lvl="0"/>
            <a:r>
              <a:rPr lang="en-US" sz="1600" dirty="0">
                <a:solidFill>
                  <a:prstClr val="black"/>
                </a:solidFill>
              </a:rPr>
              <a:t>Adolescents frequently note </a:t>
            </a:r>
            <a:r>
              <a:rPr lang="en-US" sz="1600" dirty="0" err="1">
                <a:solidFill>
                  <a:prstClr val="black"/>
                </a:solidFill>
              </a:rPr>
              <a:t>retrobulbar</a:t>
            </a:r>
            <a:r>
              <a:rPr lang="en-US" sz="1600" dirty="0">
                <a:solidFill>
                  <a:prstClr val="black"/>
                </a:solidFill>
              </a:rPr>
              <a:t> pain. </a:t>
            </a:r>
          </a:p>
          <a:p>
            <a:pPr lvl="0"/>
            <a:r>
              <a:rPr lang="en-US" sz="1600" dirty="0">
                <a:solidFill>
                  <a:prstClr val="black"/>
                </a:solidFill>
              </a:rPr>
              <a:t>Fever, N/V, photophobia and pain in neck, back and legs are common</a:t>
            </a:r>
          </a:p>
          <a:p>
            <a:pPr lvl="0"/>
            <a:r>
              <a:rPr lang="en-US" sz="1600" dirty="0">
                <a:solidFill>
                  <a:prstClr val="black"/>
                </a:solidFill>
              </a:rPr>
              <a:t>As fever rise mental dullness, stupor </a:t>
            </a:r>
            <a:r>
              <a:rPr lang="en-US" sz="1600" dirty="0" err="1">
                <a:solidFill>
                  <a:prstClr val="black"/>
                </a:solidFill>
              </a:rPr>
              <a:t>incombination</a:t>
            </a:r>
            <a:r>
              <a:rPr lang="en-US" sz="1600" dirty="0">
                <a:solidFill>
                  <a:prstClr val="black"/>
                </a:solidFill>
              </a:rPr>
              <a:t> with bizarre movements and convulsions.</a:t>
            </a:r>
          </a:p>
          <a:p>
            <a:pPr lvl="0"/>
            <a:r>
              <a:rPr lang="en-US" sz="1600" dirty="0">
                <a:solidFill>
                  <a:prstClr val="black"/>
                </a:solidFill>
              </a:rPr>
              <a:t>Focal neurological  signs may be stationary, progressive or fluctuating.</a:t>
            </a:r>
          </a:p>
          <a:p>
            <a:pPr lvl="0"/>
            <a:r>
              <a:rPr lang="en-US" sz="1600" dirty="0">
                <a:solidFill>
                  <a:prstClr val="black"/>
                </a:solidFill>
              </a:rPr>
              <a:t>Loss of bowel, bladder control and unprovoked  emotional bursts may occur</a:t>
            </a:r>
          </a:p>
          <a:p>
            <a:pPr lvl="0"/>
            <a:r>
              <a:rPr lang="en-US" sz="1600" dirty="0" err="1">
                <a:solidFill>
                  <a:prstClr val="black"/>
                </a:solidFill>
              </a:rPr>
              <a:t>Exanthems</a:t>
            </a:r>
            <a:r>
              <a:rPr lang="en-US" sz="1600" dirty="0">
                <a:solidFill>
                  <a:prstClr val="black"/>
                </a:solidFill>
              </a:rPr>
              <a:t> often </a:t>
            </a:r>
            <a:r>
              <a:rPr lang="en-US" sz="1600" dirty="0" err="1">
                <a:solidFill>
                  <a:prstClr val="black"/>
                </a:solidFill>
              </a:rPr>
              <a:t>preceed</a:t>
            </a:r>
            <a:r>
              <a:rPr lang="en-US" sz="1600" dirty="0">
                <a:solidFill>
                  <a:prstClr val="black"/>
                </a:solidFill>
              </a:rPr>
              <a:t> or accompany the CNS signs, especially with </a:t>
            </a:r>
            <a:r>
              <a:rPr lang="en-US" sz="1600" dirty="0" smtClean="0">
                <a:solidFill>
                  <a:prstClr val="black"/>
                </a:solidFill>
              </a:rPr>
              <a:t>echovirus</a:t>
            </a:r>
            <a:r>
              <a:rPr lang="en-US" sz="1600" dirty="0">
                <a:solidFill>
                  <a:prstClr val="black"/>
                </a:solidFill>
              </a:rPr>
              <a:t>, </a:t>
            </a:r>
            <a:r>
              <a:rPr lang="en-US" sz="1600" dirty="0" err="1">
                <a:solidFill>
                  <a:prstClr val="black"/>
                </a:solidFill>
              </a:rPr>
              <a:t>coxsachievirus</a:t>
            </a:r>
            <a:r>
              <a:rPr lang="en-US" sz="1600" dirty="0">
                <a:solidFill>
                  <a:prstClr val="black"/>
                </a:solidFill>
              </a:rPr>
              <a:t>, VZV, measles, and rubella</a:t>
            </a:r>
            <a:r>
              <a:rPr lang="en-US" sz="1600" dirty="0" smtClean="0">
                <a:solidFill>
                  <a:prstClr val="black"/>
                </a:solidFill>
              </a:rPr>
              <a:t>.</a:t>
            </a:r>
            <a:endParaRPr lang="en-US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14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143000"/>
            <a:ext cx="8382000" cy="5724814"/>
          </a:xfrm>
        </p:spPr>
      </p:pic>
    </p:spTree>
    <p:extLst>
      <p:ext uri="{BB962C8B-B14F-4D97-AF65-F5344CB8AC3E}">
        <p14:creationId xmlns:p14="http://schemas.microsoft.com/office/powerpoint/2010/main" val="364947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2000" dirty="0" smtClean="0">
                <a:solidFill>
                  <a:prstClr val="black"/>
                </a:solidFill>
              </a:rPr>
              <a:t>Examination:</a:t>
            </a:r>
          </a:p>
          <a:p>
            <a:pPr marL="0" lvl="0" indent="0">
              <a:buNone/>
            </a:pPr>
            <a:r>
              <a:rPr lang="en-US" sz="2000" dirty="0" smtClean="0">
                <a:solidFill>
                  <a:prstClr val="black"/>
                </a:solidFill>
              </a:rPr>
              <a:t>Often reveals nuchal rigidity without significant localizing neurologic changes, at least at onset.</a:t>
            </a:r>
          </a:p>
          <a:p>
            <a:pPr marL="0" lvl="0" indent="0">
              <a:buNone/>
            </a:pPr>
            <a:r>
              <a:rPr lang="en-US" sz="2000" dirty="0" smtClean="0">
                <a:solidFill>
                  <a:prstClr val="black"/>
                </a:solidFill>
              </a:rPr>
              <a:t>Complications includes GBS, acute transverse myelitis, acute hemiplegia, and acute cerebellar ataxia.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4899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ct val="20000"/>
              </a:spcBef>
            </a:pPr>
            <a:r>
              <a:rPr lang="en-US" sz="2800" b="1" dirty="0" smtClean="0">
                <a:solidFill>
                  <a:prstClr val="black"/>
                </a:solidFill>
                <a:ea typeface="+mn-ea"/>
                <a:cs typeface="+mn-cs"/>
              </a:rPr>
              <a:t>Diagnosis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sz="2000" dirty="0" smtClean="0">
                <a:solidFill>
                  <a:prstClr val="black"/>
                </a:solidFill>
              </a:rPr>
              <a:t>Diagnosis </a:t>
            </a:r>
            <a:r>
              <a:rPr lang="en-US" sz="2000" dirty="0">
                <a:solidFill>
                  <a:prstClr val="black"/>
                </a:solidFill>
              </a:rPr>
              <a:t>of viral encephalitis is usually made on the clinical presentation of nonspecific </a:t>
            </a:r>
            <a:r>
              <a:rPr lang="en-US" sz="2000" dirty="0" err="1">
                <a:solidFill>
                  <a:prstClr val="black"/>
                </a:solidFill>
              </a:rPr>
              <a:t>prodrome</a:t>
            </a:r>
            <a:r>
              <a:rPr lang="en-US" sz="2000" dirty="0">
                <a:solidFill>
                  <a:prstClr val="black"/>
                </a:solidFill>
              </a:rPr>
              <a:t> </a:t>
            </a:r>
            <a:r>
              <a:rPr lang="en-US" sz="2000" dirty="0" smtClean="0">
                <a:solidFill>
                  <a:prstClr val="black"/>
                </a:solidFill>
              </a:rPr>
              <a:t>followed </a:t>
            </a:r>
            <a:r>
              <a:rPr lang="en-US" sz="2000" dirty="0">
                <a:solidFill>
                  <a:prstClr val="black"/>
                </a:solidFill>
              </a:rPr>
              <a:t>by progressive CNS </a:t>
            </a:r>
            <a:r>
              <a:rPr lang="en-US" sz="2000" dirty="0" err="1">
                <a:solidFill>
                  <a:prstClr val="black"/>
                </a:solidFill>
              </a:rPr>
              <a:t>symptomes</a:t>
            </a:r>
            <a:r>
              <a:rPr lang="en-US" sz="2000" dirty="0">
                <a:solidFill>
                  <a:prstClr val="black"/>
                </a:solidFill>
              </a:rPr>
              <a:t>,</a:t>
            </a:r>
          </a:p>
          <a:p>
            <a:pPr marL="0" lvl="0" indent="0">
              <a:buNone/>
            </a:pPr>
            <a:r>
              <a:rPr lang="en-US" sz="2000" dirty="0">
                <a:solidFill>
                  <a:prstClr val="black"/>
                </a:solidFill>
              </a:rPr>
              <a:t>Diagnosis is supported by CSF examination (mild </a:t>
            </a:r>
            <a:r>
              <a:rPr lang="en-US" sz="2000" dirty="0" err="1">
                <a:solidFill>
                  <a:prstClr val="black"/>
                </a:solidFill>
              </a:rPr>
              <a:t>mononeuclear</a:t>
            </a:r>
            <a:r>
              <a:rPr lang="en-US" sz="2000" dirty="0">
                <a:solidFill>
                  <a:prstClr val="black"/>
                </a:solidFill>
              </a:rPr>
              <a:t> </a:t>
            </a:r>
            <a:r>
              <a:rPr lang="en-US" sz="2000" dirty="0" err="1">
                <a:solidFill>
                  <a:prstClr val="black"/>
                </a:solidFill>
              </a:rPr>
              <a:t>predominence</a:t>
            </a:r>
            <a:endParaRPr lang="en-US" sz="2000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en-US" sz="2000" dirty="0">
                <a:solidFill>
                  <a:prstClr val="black"/>
                </a:solidFill>
              </a:rPr>
              <a:t>Other </a:t>
            </a:r>
            <a:r>
              <a:rPr lang="en-US" sz="2000" dirty="0" err="1">
                <a:solidFill>
                  <a:prstClr val="black"/>
                </a:solidFill>
              </a:rPr>
              <a:t>tests:EEG</a:t>
            </a:r>
            <a:r>
              <a:rPr lang="en-US" sz="2000" dirty="0">
                <a:solidFill>
                  <a:prstClr val="black"/>
                </a:solidFill>
              </a:rPr>
              <a:t> : diffuse slow wave activity, usually without local changes </a:t>
            </a:r>
          </a:p>
          <a:p>
            <a:pPr marL="0" lvl="0" indent="0">
              <a:buNone/>
            </a:pPr>
            <a:r>
              <a:rPr lang="en-US" sz="2000" dirty="0" smtClean="0">
                <a:solidFill>
                  <a:prstClr val="black"/>
                </a:solidFill>
              </a:rPr>
              <a:t>CT </a:t>
            </a:r>
            <a:r>
              <a:rPr lang="en-US" sz="2000" dirty="0">
                <a:solidFill>
                  <a:prstClr val="black"/>
                </a:solidFill>
              </a:rPr>
              <a:t>or </a:t>
            </a:r>
            <a:r>
              <a:rPr lang="en-US" sz="2000" dirty="0" smtClean="0">
                <a:solidFill>
                  <a:prstClr val="black"/>
                </a:solidFill>
              </a:rPr>
              <a:t>MRI: </a:t>
            </a:r>
            <a:r>
              <a:rPr lang="en-US" sz="2000" dirty="0">
                <a:solidFill>
                  <a:prstClr val="black"/>
                </a:solidFill>
              </a:rPr>
              <a:t>may show swelling of </a:t>
            </a:r>
            <a:r>
              <a:rPr lang="en-US" sz="2000" dirty="0" smtClean="0">
                <a:solidFill>
                  <a:prstClr val="black"/>
                </a:solidFill>
              </a:rPr>
              <a:t>brain </a:t>
            </a:r>
            <a:r>
              <a:rPr lang="en-US" sz="2000" dirty="0">
                <a:solidFill>
                  <a:prstClr val="black"/>
                </a:solidFill>
              </a:rPr>
              <a:t>parenchyma,</a:t>
            </a:r>
          </a:p>
          <a:p>
            <a:pPr marL="0" lvl="0" indent="0">
              <a:buNone/>
            </a:pPr>
            <a:r>
              <a:rPr lang="en-US" sz="2000" dirty="0">
                <a:solidFill>
                  <a:prstClr val="black"/>
                </a:solidFill>
              </a:rPr>
              <a:t>Focal seizure or focal findings in EEG or CT or MRI, especially involving temporal lobes, suggestive of HSV encephalitis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45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WBC: few – several thousands</a:t>
            </a:r>
          </a:p>
          <a:p>
            <a:r>
              <a:rPr lang="en-US" dirty="0" smtClean="0"/>
              <a:t>PMN later MN cells </a:t>
            </a:r>
            <a:r>
              <a:rPr lang="en-US" dirty="0" err="1" smtClean="0"/>
              <a:t>predominence</a:t>
            </a:r>
            <a:endParaRPr lang="en-US" dirty="0" smtClean="0"/>
          </a:p>
          <a:p>
            <a:pPr lvl="0"/>
            <a:r>
              <a:rPr lang="en-US" dirty="0" smtClean="0"/>
              <a:t>PTN: N or slightly high if </a:t>
            </a:r>
            <a:r>
              <a:rPr lang="en-US" dirty="0" smtClean="0">
                <a:solidFill>
                  <a:prstClr val="black"/>
                </a:solidFill>
              </a:rPr>
              <a:t>destruction is </a:t>
            </a:r>
            <a:endParaRPr lang="en-US" dirty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lang="en-US" dirty="0" smtClean="0"/>
              <a:t> extensive (HSV)</a:t>
            </a:r>
          </a:p>
          <a:p>
            <a:r>
              <a:rPr lang="en-US" dirty="0" smtClean="0"/>
              <a:t>Glucose level N</a:t>
            </a:r>
          </a:p>
          <a:p>
            <a:r>
              <a:rPr lang="en-US" dirty="0" smtClean="0"/>
              <a:t>CSF culture for bacteria, viruses, fungi, TB</a:t>
            </a:r>
          </a:p>
          <a:p>
            <a:r>
              <a:rPr lang="en-US" dirty="0" smtClean="0"/>
              <a:t>PCR</a:t>
            </a:r>
          </a:p>
          <a:p>
            <a:r>
              <a:rPr lang="en-US" dirty="0" smtClean="0"/>
              <a:t>Viral culture NPS, stool&amp; urine</a:t>
            </a:r>
          </a:p>
          <a:p>
            <a:r>
              <a:rPr lang="en-US" dirty="0" smtClean="0"/>
              <a:t>Serum sample for serology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078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Differential Diagnosis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History is important (exposure to sick, recent travel, animal, mosquitos, ticks, recent injections of biologic substances, heavy metal, </a:t>
            </a:r>
            <a:r>
              <a:rPr lang="en-US" dirty="0" err="1" smtClean="0"/>
              <a:t>pestisides</a:t>
            </a:r>
            <a:endParaRPr lang="en-US" dirty="0" smtClean="0"/>
          </a:p>
          <a:p>
            <a:r>
              <a:rPr lang="en-US" dirty="0" smtClean="0"/>
              <a:t>Bacterial meningitis</a:t>
            </a:r>
          </a:p>
          <a:p>
            <a:r>
              <a:rPr lang="en-US" dirty="0" smtClean="0"/>
              <a:t>Other infections (bacterial , non bacterial)</a:t>
            </a:r>
          </a:p>
          <a:p>
            <a:r>
              <a:rPr lang="en-US" dirty="0" smtClean="0"/>
              <a:t>Non infectious cause (malignancy, collagen vascular diseases, IC hemorrhage, exposure to certain drugs or toxins,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74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Untill</a:t>
            </a:r>
            <a:r>
              <a:rPr lang="en-US" dirty="0" smtClean="0"/>
              <a:t> bacterial cause is exclude by culture of blood and CSF, IV antibiotic should be </a:t>
            </a:r>
            <a:r>
              <a:rPr lang="en-US" dirty="0" err="1" smtClean="0"/>
              <a:t>adminstered</a:t>
            </a:r>
            <a:r>
              <a:rPr lang="en-US" dirty="0" smtClean="0"/>
              <a:t>.</a:t>
            </a:r>
          </a:p>
          <a:p>
            <a:r>
              <a:rPr lang="en-US" dirty="0" smtClean="0"/>
              <a:t>Plus </a:t>
            </a:r>
            <a:r>
              <a:rPr lang="en-US" dirty="0" err="1" smtClean="0"/>
              <a:t>Acylclovir</a:t>
            </a:r>
            <a:r>
              <a:rPr lang="en-US" dirty="0" smtClean="0"/>
              <a:t> for </a:t>
            </a:r>
            <a:r>
              <a:rPr lang="en-US" dirty="0" err="1" smtClean="0"/>
              <a:t>Treament</a:t>
            </a:r>
            <a:r>
              <a:rPr lang="en-US" dirty="0" smtClean="0"/>
              <a:t> of HSV</a:t>
            </a:r>
          </a:p>
          <a:p>
            <a:r>
              <a:rPr lang="en-US" dirty="0" smtClean="0"/>
              <a:t>Treatment is nonspecific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b="1" dirty="0">
                <a:ea typeface="Calibri"/>
                <a:cs typeface="Arial"/>
              </a:rPr>
              <a:t>Bacterial meningitis: </a:t>
            </a:r>
            <a:endParaRPr lang="en-US" b="1" dirty="0" smtClean="0">
              <a:ea typeface="Calibri"/>
              <a:cs typeface="Arial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dirty="0" smtClean="0">
                <a:ea typeface="Calibri"/>
                <a:cs typeface="Arial"/>
              </a:rPr>
              <a:t>is </a:t>
            </a:r>
            <a:r>
              <a:rPr lang="en-US" dirty="0">
                <a:ea typeface="Calibri"/>
                <a:cs typeface="Arial"/>
              </a:rPr>
              <a:t>one of the most potentially serious infections in infants and older children. associated with a high rate of acute complications and risk of chronic and long term morbidity.</a:t>
            </a:r>
            <a:endParaRPr lang="en-US" sz="4800" dirty="0">
              <a:ea typeface="Calibri"/>
              <a:cs typeface="Arial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b="1" dirty="0" smtClean="0">
                <a:ea typeface="Calibri"/>
                <a:cs typeface="Arial"/>
              </a:rPr>
              <a:t>Viral meningitis: </a:t>
            </a:r>
            <a:r>
              <a:rPr lang="en-US" dirty="0" smtClean="0">
                <a:ea typeface="Calibri"/>
                <a:cs typeface="Arial"/>
              </a:rPr>
              <a:t>rarely </a:t>
            </a:r>
            <a:r>
              <a:rPr lang="en-US" dirty="0">
                <a:ea typeface="Calibri"/>
                <a:cs typeface="Arial"/>
              </a:rPr>
              <a:t>cause neurological </a:t>
            </a:r>
            <a:r>
              <a:rPr lang="en-US" dirty="0" err="1" smtClean="0">
                <a:ea typeface="Calibri"/>
                <a:cs typeface="Arial"/>
              </a:rPr>
              <a:t>sequelae</a:t>
            </a:r>
            <a:endParaRPr lang="en-US" b="1" dirty="0" smtClean="0">
              <a:ea typeface="Calibri"/>
              <a:cs typeface="Arial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b="1" dirty="0" smtClean="0">
                <a:ea typeface="Calibri"/>
                <a:cs typeface="Arial"/>
              </a:rPr>
              <a:t>Aseptic Meningitis: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b="1" dirty="0" smtClean="0">
                <a:ea typeface="Calibri"/>
                <a:cs typeface="Arial"/>
              </a:rPr>
              <a:t>Encephalitis</a:t>
            </a:r>
            <a:r>
              <a:rPr lang="en-US" b="1" dirty="0">
                <a:ea typeface="Calibri"/>
                <a:cs typeface="Arial"/>
              </a:rPr>
              <a:t>:</a:t>
            </a:r>
            <a:endParaRPr lang="en-US" sz="4800" b="1" dirty="0">
              <a:ea typeface="Calibri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7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71600"/>
          </a:xfrm>
        </p:spPr>
        <p:txBody>
          <a:bodyPr>
            <a:normAutofit/>
          </a:bodyPr>
          <a:lstStyle/>
          <a:p>
            <a:pPr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 smtClean="0">
                <a:ea typeface="Calibri"/>
                <a:cs typeface="Arial"/>
              </a:rPr>
              <a:t>Etiology 1/2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>
            <a:normAutofit fontScale="85000" lnSpcReduction="1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ea typeface="Calibri"/>
                <a:cs typeface="Arial"/>
              </a:rPr>
              <a:t>Before </a:t>
            </a:r>
            <a:r>
              <a:rPr lang="en-US" dirty="0">
                <a:ea typeface="Calibri"/>
                <a:cs typeface="Arial"/>
              </a:rPr>
              <a:t>HIB vaccine 2/3 were aseptic and 1/3 </a:t>
            </a:r>
            <a:r>
              <a:rPr lang="en-US" dirty="0" smtClean="0">
                <a:ea typeface="Calibri"/>
                <a:cs typeface="Arial"/>
              </a:rPr>
              <a:t>bacterial</a:t>
            </a:r>
            <a:r>
              <a:rPr lang="en-US" dirty="0">
                <a:ea typeface="Calibri"/>
                <a:cs typeface="Arial"/>
              </a:rPr>
              <a:t>,</a:t>
            </a:r>
            <a:r>
              <a:rPr lang="en-US" dirty="0" smtClean="0">
                <a:ea typeface="Calibri"/>
                <a:cs typeface="Arial"/>
              </a:rPr>
              <a:t> The </a:t>
            </a:r>
            <a:r>
              <a:rPr lang="en-US" dirty="0">
                <a:ea typeface="Calibri"/>
                <a:cs typeface="Arial"/>
              </a:rPr>
              <a:t>percentage of aseptic meningitis is likely to increase. </a:t>
            </a:r>
            <a:endParaRPr lang="en-US" sz="4800" dirty="0">
              <a:ea typeface="Calibri"/>
              <a:cs typeface="Arial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ea typeface="Calibri"/>
                <a:cs typeface="Arial"/>
              </a:rPr>
              <a:t>S</a:t>
            </a:r>
            <a:r>
              <a:rPr lang="en-US" dirty="0" smtClean="0">
                <a:ea typeface="Calibri"/>
                <a:cs typeface="Arial"/>
              </a:rPr>
              <a:t>pecific </a:t>
            </a:r>
            <a:r>
              <a:rPr lang="en-US" dirty="0">
                <a:ea typeface="Calibri"/>
                <a:cs typeface="Arial"/>
              </a:rPr>
              <a:t>pathogen is influenced by the age </a:t>
            </a:r>
            <a:r>
              <a:rPr lang="en-US" dirty="0" smtClean="0">
                <a:ea typeface="Calibri"/>
                <a:cs typeface="Arial"/>
              </a:rPr>
              <a:t>and immune </a:t>
            </a:r>
            <a:r>
              <a:rPr lang="en-US" dirty="0">
                <a:ea typeface="Calibri"/>
                <a:cs typeface="Arial"/>
              </a:rPr>
              <a:t>status of the host and the epidemiology of the pathogen. </a:t>
            </a:r>
            <a:endParaRPr lang="en-US" dirty="0" smtClean="0">
              <a:ea typeface="Calibri"/>
              <a:cs typeface="Arial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ea typeface="Calibri"/>
                <a:cs typeface="Arial"/>
              </a:rPr>
              <a:t>In </a:t>
            </a:r>
            <a:r>
              <a:rPr lang="en-US" dirty="0">
                <a:ea typeface="Calibri"/>
                <a:cs typeface="Arial"/>
              </a:rPr>
              <a:t>general viral infections of the CNS are more common than bacterial infections. </a:t>
            </a:r>
            <a:endParaRPr lang="en-US" dirty="0" smtClean="0">
              <a:ea typeface="Calibri"/>
              <a:cs typeface="Arial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ea typeface="Calibri"/>
                <a:cs typeface="Arial"/>
              </a:rPr>
              <a:t>Regardless </a:t>
            </a:r>
            <a:r>
              <a:rPr lang="en-US" dirty="0">
                <a:ea typeface="Calibri"/>
                <a:cs typeface="Arial"/>
              </a:rPr>
              <a:t>of etiology, most patients with acute CNS infection have similar clinical syndromes. </a:t>
            </a:r>
            <a:endParaRPr lang="en-US" sz="4800" dirty="0">
              <a:ea typeface="Calibri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01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 smtClean="0">
                <a:ea typeface="Calibri"/>
                <a:cs typeface="Arial"/>
              </a:rPr>
              <a:t>Etiology 2/2</a:t>
            </a:r>
            <a:br>
              <a:rPr lang="en-US" sz="3200" dirty="0" smtClean="0">
                <a:ea typeface="Calibri"/>
                <a:cs typeface="Arial"/>
              </a:rPr>
            </a:br>
            <a:r>
              <a:rPr lang="en-US" sz="2400" b="1" dirty="0">
                <a:solidFill>
                  <a:prstClr val="black"/>
                </a:solidFill>
                <a:ea typeface="Calibri"/>
                <a:cs typeface="Arial"/>
              </a:rPr>
              <a:t>T</a:t>
            </a:r>
            <a:r>
              <a:rPr lang="en-US" sz="2400" b="1" dirty="0" smtClean="0">
                <a:solidFill>
                  <a:prstClr val="black"/>
                </a:solidFill>
                <a:ea typeface="Calibri"/>
                <a:cs typeface="Arial"/>
              </a:rPr>
              <a:t>he </a:t>
            </a:r>
            <a:r>
              <a:rPr lang="en-US" sz="2400" b="1" dirty="0">
                <a:solidFill>
                  <a:prstClr val="black"/>
                </a:solidFill>
                <a:ea typeface="Calibri"/>
                <a:cs typeface="Arial"/>
              </a:rPr>
              <a:t>most common Etiologic Agents of Bacterial </a:t>
            </a:r>
            <a:r>
              <a:rPr lang="en-US" sz="2400" b="1" dirty="0" smtClean="0">
                <a:solidFill>
                  <a:prstClr val="black"/>
                </a:solidFill>
                <a:ea typeface="Calibri"/>
                <a:cs typeface="Arial"/>
              </a:rPr>
              <a:t>Meningitis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562600"/>
          </a:xfrm>
        </p:spPr>
        <p:txBody>
          <a:bodyPr>
            <a:no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1800" b="1" dirty="0" smtClean="0">
                <a:ea typeface="Calibri"/>
                <a:cs typeface="Arial"/>
              </a:rPr>
              <a:t>Birth </a:t>
            </a:r>
            <a:r>
              <a:rPr lang="en-US" sz="1800" b="1" dirty="0">
                <a:ea typeface="Calibri"/>
                <a:cs typeface="Arial"/>
              </a:rPr>
              <a:t>– age of </a:t>
            </a:r>
            <a:r>
              <a:rPr lang="en-US" sz="1800" b="1" dirty="0" smtClean="0">
                <a:ea typeface="Calibri"/>
                <a:cs typeface="Arial"/>
              </a:rPr>
              <a:t>2-3m:</a:t>
            </a:r>
            <a:endParaRPr lang="en-US" sz="1800" b="1" dirty="0">
              <a:ea typeface="Calibri"/>
              <a:cs typeface="Arial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1800" dirty="0">
                <a:ea typeface="Calibri"/>
                <a:cs typeface="Arial"/>
              </a:rPr>
              <a:t>Bacteria that cause meningitis in normal infants reflect the maternal flora or the environment of the infant 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1800" dirty="0" smtClean="0">
                <a:ea typeface="Calibri"/>
                <a:cs typeface="Arial"/>
              </a:rPr>
              <a:t> 1- </a:t>
            </a:r>
            <a:r>
              <a:rPr lang="en-US" sz="1800" dirty="0" err="1" smtClean="0">
                <a:ea typeface="Calibri"/>
                <a:cs typeface="Arial"/>
              </a:rPr>
              <a:t>E.Coli</a:t>
            </a:r>
            <a:r>
              <a:rPr lang="en-US" sz="1800" dirty="0" smtClean="0">
                <a:ea typeface="Calibri"/>
                <a:cs typeface="Arial"/>
              </a:rPr>
              <a:t>           2- Group </a:t>
            </a:r>
            <a:r>
              <a:rPr lang="en-US" sz="1800" dirty="0">
                <a:ea typeface="Calibri"/>
                <a:cs typeface="Arial"/>
              </a:rPr>
              <a:t>B streptococci (</a:t>
            </a:r>
            <a:r>
              <a:rPr lang="en-US" sz="1800" i="1" dirty="0">
                <a:ea typeface="Calibri"/>
                <a:cs typeface="Arial"/>
              </a:rPr>
              <a:t>streptococcus </a:t>
            </a:r>
            <a:r>
              <a:rPr lang="en-US" sz="1800" i="1" dirty="0" err="1" smtClean="0">
                <a:ea typeface="Calibri"/>
                <a:cs typeface="Arial"/>
              </a:rPr>
              <a:t>agalactia</a:t>
            </a:r>
            <a:r>
              <a:rPr lang="en-US" sz="1800" dirty="0" smtClean="0">
                <a:ea typeface="Calibri"/>
                <a:cs typeface="Arial"/>
              </a:rPr>
              <a:t>)        3- Listeria </a:t>
            </a:r>
            <a:r>
              <a:rPr lang="en-US" sz="1800" dirty="0" err="1" smtClean="0">
                <a:ea typeface="Calibri"/>
                <a:cs typeface="Arial"/>
              </a:rPr>
              <a:t>monocytogenes</a:t>
            </a:r>
            <a:r>
              <a:rPr lang="en-US" sz="1800" dirty="0" smtClean="0">
                <a:ea typeface="Calibri"/>
                <a:cs typeface="Arial"/>
              </a:rPr>
              <a:t> </a:t>
            </a:r>
            <a:r>
              <a:rPr lang="en-US" sz="1800" dirty="0">
                <a:ea typeface="Calibri"/>
                <a:cs typeface="Arial"/>
              </a:rPr>
              <a:t>and </a:t>
            </a:r>
            <a:r>
              <a:rPr lang="en-US" sz="1800" dirty="0" smtClean="0">
                <a:ea typeface="Calibri"/>
                <a:cs typeface="Arial"/>
              </a:rPr>
              <a:t>   4- other </a:t>
            </a:r>
            <a:r>
              <a:rPr lang="en-US" sz="1800" dirty="0">
                <a:ea typeface="Calibri"/>
                <a:cs typeface="Arial"/>
              </a:rPr>
              <a:t>gram-negative enteric bacilli ) </a:t>
            </a:r>
            <a:r>
              <a:rPr lang="en-US" sz="1800" dirty="0" smtClean="0">
                <a:ea typeface="Calibri"/>
                <a:cs typeface="Arial"/>
              </a:rPr>
              <a:t>, 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1800" dirty="0" smtClean="0">
                <a:ea typeface="Calibri"/>
                <a:cs typeface="Arial"/>
              </a:rPr>
              <a:t>5- CONS </a:t>
            </a:r>
            <a:r>
              <a:rPr lang="en-US" sz="1800" dirty="0">
                <a:ea typeface="Calibri"/>
                <a:cs typeface="Arial"/>
              </a:rPr>
              <a:t>in hospitalized </a:t>
            </a:r>
            <a:r>
              <a:rPr lang="en-US" sz="1800" dirty="0" smtClean="0">
                <a:ea typeface="Calibri"/>
                <a:cs typeface="Arial"/>
              </a:rPr>
              <a:t>PT.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1800" b="1" dirty="0" smtClean="0">
                <a:ea typeface="Calibri"/>
                <a:cs typeface="Arial"/>
              </a:rPr>
              <a:t>2m - </a:t>
            </a:r>
            <a:r>
              <a:rPr lang="en-US" sz="1800" b="1" dirty="0">
                <a:ea typeface="Calibri"/>
                <a:cs typeface="Arial"/>
              </a:rPr>
              <a:t>adult hood: </a:t>
            </a:r>
            <a:r>
              <a:rPr lang="en-US" sz="1800" b="1" dirty="0" smtClean="0">
                <a:ea typeface="Calibri"/>
                <a:cs typeface="Arial"/>
              </a:rPr>
              <a:t>                                                                                                   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1800" b="1" dirty="0" smtClean="0">
                <a:ea typeface="Calibri"/>
                <a:cs typeface="Arial"/>
              </a:rPr>
              <a:t> </a:t>
            </a:r>
            <a:r>
              <a:rPr lang="en-US" sz="1800" dirty="0" smtClean="0">
                <a:ea typeface="Calibri"/>
                <a:cs typeface="Arial"/>
              </a:rPr>
              <a:t>Streptococcus </a:t>
            </a:r>
            <a:r>
              <a:rPr lang="en-US" sz="1800" dirty="0">
                <a:ea typeface="Calibri"/>
                <a:cs typeface="Arial"/>
              </a:rPr>
              <a:t>pneumonia (pneumococci), Neisseria meningitides(</a:t>
            </a:r>
            <a:r>
              <a:rPr lang="en-US" sz="1800" dirty="0" err="1">
                <a:ea typeface="Calibri"/>
                <a:cs typeface="Arial"/>
              </a:rPr>
              <a:t>meningococcus</a:t>
            </a:r>
            <a:r>
              <a:rPr lang="en-US" sz="1800" dirty="0">
                <a:ea typeface="Calibri"/>
                <a:cs typeface="Arial"/>
              </a:rPr>
              <a:t>)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1800" dirty="0">
                <a:ea typeface="Calibri"/>
                <a:cs typeface="Arial"/>
              </a:rPr>
              <a:t>Under 5 </a:t>
            </a:r>
            <a:r>
              <a:rPr lang="en-US" sz="1800" dirty="0" err="1">
                <a:ea typeface="Calibri"/>
                <a:cs typeface="Arial"/>
              </a:rPr>
              <a:t>yrs</a:t>
            </a:r>
            <a:r>
              <a:rPr lang="en-US" sz="1800" dirty="0">
                <a:ea typeface="Calibri"/>
                <a:cs typeface="Arial"/>
              </a:rPr>
              <a:t> of age unvaccinated (</a:t>
            </a:r>
            <a:r>
              <a:rPr lang="en-US" sz="1800" dirty="0" err="1">
                <a:ea typeface="Calibri"/>
                <a:cs typeface="Arial"/>
              </a:rPr>
              <a:t>Haemophilus</a:t>
            </a:r>
            <a:r>
              <a:rPr lang="en-US" sz="1800" dirty="0">
                <a:ea typeface="Calibri"/>
                <a:cs typeface="Arial"/>
              </a:rPr>
              <a:t> </a:t>
            </a:r>
            <a:r>
              <a:rPr lang="en-US" sz="1800" dirty="0" err="1">
                <a:ea typeface="Calibri"/>
                <a:cs typeface="Arial"/>
              </a:rPr>
              <a:t>influenzae</a:t>
            </a:r>
            <a:r>
              <a:rPr lang="en-US" sz="1800" dirty="0">
                <a:ea typeface="Calibri"/>
                <a:cs typeface="Arial"/>
              </a:rPr>
              <a:t> type B)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1800" b="1" dirty="0">
                <a:ea typeface="Calibri"/>
                <a:cs typeface="Arial"/>
              </a:rPr>
              <a:t>Premature infants and </a:t>
            </a:r>
            <a:r>
              <a:rPr lang="en-US" sz="1800" b="1" dirty="0" err="1">
                <a:ea typeface="Calibri"/>
                <a:cs typeface="Arial"/>
              </a:rPr>
              <a:t>immunocompromised</a:t>
            </a:r>
            <a:r>
              <a:rPr lang="en-US" sz="1800" b="1" dirty="0">
                <a:ea typeface="Calibri"/>
                <a:cs typeface="Arial"/>
              </a:rPr>
              <a:t> </a:t>
            </a:r>
            <a:r>
              <a:rPr lang="en-US" sz="1800" b="1" dirty="0" smtClean="0">
                <a:ea typeface="Calibri"/>
                <a:cs typeface="Arial"/>
              </a:rPr>
              <a:t>host:   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1800" dirty="0" smtClean="0">
                <a:ea typeface="Calibri"/>
                <a:cs typeface="Arial"/>
              </a:rPr>
              <a:t>wider </a:t>
            </a:r>
            <a:r>
              <a:rPr lang="en-US" sz="1800" dirty="0">
                <a:ea typeface="Calibri"/>
                <a:cs typeface="Arial"/>
              </a:rPr>
              <a:t>range of organisms (Candida, </a:t>
            </a:r>
            <a:r>
              <a:rPr lang="en-US" sz="1800" dirty="0" smtClean="0">
                <a:ea typeface="Calibri"/>
                <a:cs typeface="Arial"/>
              </a:rPr>
              <a:t>Cryptococcus)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1800" b="1" dirty="0">
                <a:ea typeface="Calibri"/>
                <a:cs typeface="Arial"/>
              </a:rPr>
              <a:t>H</a:t>
            </a:r>
            <a:r>
              <a:rPr lang="en-US" sz="1800" b="1" dirty="0" smtClean="0">
                <a:ea typeface="Calibri"/>
                <a:cs typeface="Arial"/>
              </a:rPr>
              <a:t>ospital </a:t>
            </a:r>
            <a:r>
              <a:rPr lang="en-US" sz="1800" b="1" dirty="0">
                <a:ea typeface="Calibri"/>
                <a:cs typeface="Arial"/>
              </a:rPr>
              <a:t>acquired post neurosurgery: </a:t>
            </a:r>
            <a:r>
              <a:rPr lang="en-US" sz="1800" dirty="0" smtClean="0">
                <a:ea typeface="Calibri"/>
                <a:cs typeface="Arial"/>
              </a:rPr>
              <a:t>pseudomonas </a:t>
            </a:r>
            <a:r>
              <a:rPr lang="en-US" sz="1800" dirty="0">
                <a:ea typeface="Calibri"/>
                <a:cs typeface="Arial"/>
              </a:rPr>
              <a:t>, MRSA, S. </a:t>
            </a:r>
            <a:r>
              <a:rPr lang="en-US" sz="1800" dirty="0" err="1">
                <a:ea typeface="Calibri"/>
                <a:cs typeface="Arial"/>
              </a:rPr>
              <a:t>aureus</a:t>
            </a:r>
            <a:r>
              <a:rPr lang="en-US" sz="1800" dirty="0">
                <a:ea typeface="Calibri"/>
                <a:cs typeface="Arial"/>
              </a:rPr>
              <a:t>, </a:t>
            </a:r>
            <a:r>
              <a:rPr lang="en-US" sz="1800" dirty="0" err="1" smtClean="0">
                <a:ea typeface="Calibri"/>
                <a:cs typeface="Arial"/>
              </a:rPr>
              <a:t>S.epidermedis</a:t>
            </a:r>
            <a:endParaRPr lang="en-US" sz="1800" dirty="0">
              <a:ea typeface="Calibri"/>
              <a:cs typeface="Arial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1800" b="1" dirty="0">
                <a:solidFill>
                  <a:schemeClr val="accent1"/>
                </a:solidFill>
                <a:ea typeface="Calibri"/>
                <a:cs typeface="Arial"/>
              </a:rPr>
              <a:t>Viral meningitis  can occur at any age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1149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Slides Gram Stain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0200"/>
            <a:ext cx="3071485" cy="2303614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1249" y="1653042"/>
            <a:ext cx="3405751" cy="22507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" y="4325216"/>
            <a:ext cx="3063593" cy="207558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1249" y="4325216"/>
            <a:ext cx="3150171" cy="213424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1420" y="4325215"/>
            <a:ext cx="3201362" cy="213424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472" y="1653042"/>
            <a:ext cx="3207928" cy="2250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23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750</TotalTime>
  <Words>2733</Words>
  <Application>Microsoft Office PowerPoint</Application>
  <PresentationFormat>On-screen Show (4:3)</PresentationFormat>
  <Paragraphs>343</Paragraphs>
  <Slides>54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5" baseType="lpstr">
      <vt:lpstr>Office Theme</vt:lpstr>
      <vt:lpstr>Meningitis/Encephalitis</vt:lpstr>
      <vt:lpstr>Meningitis/Encephalitis</vt:lpstr>
      <vt:lpstr>Definitions</vt:lpstr>
      <vt:lpstr> Definitions</vt:lpstr>
      <vt:lpstr>Anatomy</vt:lpstr>
      <vt:lpstr>PowerPoint Presentation</vt:lpstr>
      <vt:lpstr>Etiology 1/2</vt:lpstr>
      <vt:lpstr>Etiology 2/2 The most common Etiologic Agents of Bacterial Meningitis </vt:lpstr>
      <vt:lpstr>Slides Gram Stain</vt:lpstr>
      <vt:lpstr>Slides Gram Stain</vt:lpstr>
      <vt:lpstr>GPC in chains: gp B strep</vt:lpstr>
      <vt:lpstr>Slides Gram Stain</vt:lpstr>
      <vt:lpstr>GNB: E.Coli</vt:lpstr>
      <vt:lpstr>Slides Gram Stain</vt:lpstr>
      <vt:lpstr>GPB: Listeria Monocytogenes</vt:lpstr>
      <vt:lpstr>Slides Gram Stain</vt:lpstr>
      <vt:lpstr>GNB, H.Infl type-B</vt:lpstr>
      <vt:lpstr>Slide, Gram Stain</vt:lpstr>
      <vt:lpstr>GN diplococci, N.Meningitides</vt:lpstr>
      <vt:lpstr>Slides Gram Stain</vt:lpstr>
      <vt:lpstr>GP diplococci, S. pneumoniae</vt:lpstr>
      <vt:lpstr>Epidemiology </vt:lpstr>
      <vt:lpstr>Clinical Manifestation 1/4</vt:lpstr>
      <vt:lpstr>Clinical Manifestation 2/4</vt:lpstr>
      <vt:lpstr>Clinical Manifestation 3/4</vt:lpstr>
      <vt:lpstr>Clinical Manifestation 4/4</vt:lpstr>
      <vt:lpstr> Diagnosis</vt:lpstr>
      <vt:lpstr>Lumbar Puncture</vt:lpstr>
      <vt:lpstr>Lumbar Puncture</vt:lpstr>
      <vt:lpstr>Diagnosis</vt:lpstr>
      <vt:lpstr>PowerPoint Presentation</vt:lpstr>
      <vt:lpstr> Partially treated meningitis </vt:lpstr>
      <vt:lpstr>PowerPoint Presentation</vt:lpstr>
      <vt:lpstr>Treatment </vt:lpstr>
      <vt:lpstr>Drugs of Choice</vt:lpstr>
      <vt:lpstr>Drugs of Choice</vt:lpstr>
      <vt:lpstr>Drugs of Choice</vt:lpstr>
      <vt:lpstr>Duration of Treatment</vt:lpstr>
      <vt:lpstr>PowerPoint Presentation</vt:lpstr>
      <vt:lpstr>Indications to repeat LP</vt:lpstr>
      <vt:lpstr>PowerPoint Presentation</vt:lpstr>
      <vt:lpstr>Prolonged Fever</vt:lpstr>
      <vt:lpstr>PowerPoint Presentation</vt:lpstr>
      <vt:lpstr>PowerPoint Presentation</vt:lpstr>
      <vt:lpstr>Contacts of N.menigitides </vt:lpstr>
      <vt:lpstr>Aseptic meningitis/Viral</vt:lpstr>
      <vt:lpstr>Encephalitis </vt:lpstr>
      <vt:lpstr>Etiology</vt:lpstr>
      <vt:lpstr>Clinical Manifestations:</vt:lpstr>
      <vt:lpstr>PowerPoint Presentation</vt:lpstr>
      <vt:lpstr>Diagnosis</vt:lpstr>
      <vt:lpstr>CSF</vt:lpstr>
      <vt:lpstr>Differential Diagnosis</vt:lpstr>
      <vt:lpstr>Treatment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Meningitis/Encephalitis</dc:title>
  <dc:creator>user</dc:creator>
  <cp:lastModifiedBy>DR.AISHA</cp:lastModifiedBy>
  <cp:revision>213</cp:revision>
  <cp:lastPrinted>2016-09-19T07:49:15Z</cp:lastPrinted>
  <dcterms:created xsi:type="dcterms:W3CDTF">2016-09-18T15:51:13Z</dcterms:created>
  <dcterms:modified xsi:type="dcterms:W3CDTF">2017-10-30T06:57:36Z</dcterms:modified>
</cp:coreProperties>
</file>